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3"/>
  </p:sldMasterIdLst>
  <p:notesMasterIdLst>
    <p:notesMasterId r:id="rId24"/>
  </p:notesMasterIdLst>
  <p:handoutMasterIdLst>
    <p:handoutMasterId r:id="rId25"/>
  </p:handoutMasterIdLst>
  <p:sldIdLst>
    <p:sldId id="375" r:id="rId4"/>
    <p:sldId id="394" r:id="rId5"/>
    <p:sldId id="380" r:id="rId6"/>
    <p:sldId id="381" r:id="rId7"/>
    <p:sldId id="384" r:id="rId8"/>
    <p:sldId id="395" r:id="rId9"/>
    <p:sldId id="396" r:id="rId10"/>
    <p:sldId id="397" r:id="rId11"/>
    <p:sldId id="398" r:id="rId12"/>
    <p:sldId id="401" r:id="rId13"/>
    <p:sldId id="399" r:id="rId14"/>
    <p:sldId id="385" r:id="rId15"/>
    <p:sldId id="386" r:id="rId16"/>
    <p:sldId id="391" r:id="rId17"/>
    <p:sldId id="389" r:id="rId18"/>
    <p:sldId id="390" r:id="rId19"/>
    <p:sldId id="402" r:id="rId20"/>
    <p:sldId id="403" r:id="rId21"/>
    <p:sldId id="388" r:id="rId22"/>
    <p:sldId id="393" r:id="rId23"/>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6395" autoAdjust="0"/>
  </p:normalViewPr>
  <p:slideViewPr>
    <p:cSldViewPr>
      <p:cViewPr varScale="1">
        <p:scale>
          <a:sx n="115" d="100"/>
          <a:sy n="115" d="100"/>
        </p:scale>
        <p:origin x="1416"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50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eaLnBrk="1" hangingPunct="1">
              <a:defRPr sz="1200">
                <a:latin typeface="Arial" charset="0"/>
                <a:cs typeface="+mn-cs"/>
              </a:defRPr>
            </a:lvl1pPr>
          </a:lstStyle>
          <a:p>
            <a:pPr>
              <a:defRPr/>
            </a:pPr>
            <a:fld id="{5BA968A9-DA27-42B4-83D0-82AE0DBE4E75}" type="datetimeFigureOut">
              <a:rPr lang="en-US"/>
              <a:pPr>
                <a:defRPr/>
              </a:pPr>
              <a:t>9/30/2020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eaLnBrk="1" hangingPunct="1">
              <a:defRPr sz="120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68F2D4DA-B7C5-4C84-82D9-7884EF35462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1" hangingPunct="1">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eaLnBrk="1" hangingPunct="1">
              <a:defRPr sz="1200">
                <a:latin typeface="Arial" charset="0"/>
                <a:cs typeface="+mn-cs"/>
              </a:defRPr>
            </a:lvl1pPr>
          </a:lstStyle>
          <a:p>
            <a:pPr>
              <a:defRPr/>
            </a:pPr>
            <a:fld id="{67E39218-1041-4DDF-9E3D-86E95DE192BD}" type="datetimeFigureOut">
              <a:rPr lang="en-US"/>
              <a:pPr>
                <a:defRPr/>
              </a:pPr>
              <a:t>9/30/2020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smtClean="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eaLnBrk="1" hangingPunct="1">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E3E98B7B-205C-4425-8607-480395E7DD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3237">
              <a:defRPr/>
            </a:pPr>
            <a:r>
              <a:rPr lang="en-US" altLang="en-US" baseline="0" dirty="0" smtClean="0"/>
              <a:t>Freshman: 2, 6-week course (one after freshman year, one after junior year)</a:t>
            </a:r>
          </a:p>
          <a:p>
            <a:pPr defTabSz="933237">
              <a:defRPr/>
            </a:pPr>
            <a:r>
              <a:rPr lang="en-US" altLang="en-US" baseline="0" dirty="0" smtClean="0"/>
              <a:t>Sophomores: 2, 6-week courses (one after sophomore year, one after junior year)</a:t>
            </a:r>
          </a:p>
          <a:p>
            <a:pPr defTabSz="933237">
              <a:defRPr/>
            </a:pPr>
            <a:r>
              <a:rPr lang="en-US" altLang="en-US" baseline="0" dirty="0" smtClean="0"/>
              <a:t>Juniors: 10 </a:t>
            </a:r>
            <a:r>
              <a:rPr lang="en-US" altLang="en-US" baseline="0" dirty="0" err="1" smtClean="0"/>
              <a:t>wk</a:t>
            </a:r>
            <a:r>
              <a:rPr lang="en-US" altLang="en-US" baseline="0" dirty="0" smtClean="0"/>
              <a:t> course</a:t>
            </a:r>
            <a:endParaRPr lang="en-US" altLang="en-US" dirty="0" smtClean="0"/>
          </a:p>
          <a:p>
            <a:r>
              <a:rPr lang="en-US" altLang="en-US" dirty="0" smtClean="0"/>
              <a:t>Seniors:</a:t>
            </a:r>
            <a:r>
              <a:rPr lang="en-US" altLang="en-US" baseline="0" dirty="0" smtClean="0"/>
              <a:t> OCC</a:t>
            </a:r>
          </a:p>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255" indent="-291636">
              <a:spcBef>
                <a:spcPct val="30000"/>
              </a:spcBef>
              <a:defRPr sz="1200">
                <a:solidFill>
                  <a:schemeClr val="tx1"/>
                </a:solidFill>
                <a:latin typeface="Calibri" panose="020F0502020204030204" pitchFamily="34" charset="0"/>
              </a:defRPr>
            </a:lvl2pPr>
            <a:lvl3pPr marL="1166546" indent="-233309">
              <a:spcBef>
                <a:spcPct val="30000"/>
              </a:spcBef>
              <a:defRPr sz="1200">
                <a:solidFill>
                  <a:schemeClr val="tx1"/>
                </a:solidFill>
                <a:latin typeface="Calibri" panose="020F0502020204030204" pitchFamily="34" charset="0"/>
              </a:defRPr>
            </a:lvl3pPr>
            <a:lvl4pPr marL="1633164" indent="-233309">
              <a:spcBef>
                <a:spcPct val="30000"/>
              </a:spcBef>
              <a:defRPr sz="1200">
                <a:solidFill>
                  <a:schemeClr val="tx1"/>
                </a:solidFill>
                <a:latin typeface="Calibri" panose="020F0502020204030204" pitchFamily="34" charset="0"/>
              </a:defRPr>
            </a:lvl4pPr>
            <a:lvl5pPr marL="2099782" indent="-233309">
              <a:spcBef>
                <a:spcPct val="30000"/>
              </a:spcBef>
              <a:defRPr sz="1200">
                <a:solidFill>
                  <a:schemeClr val="tx1"/>
                </a:solidFill>
                <a:latin typeface="Calibri" panose="020F0502020204030204" pitchFamily="34" charset="0"/>
              </a:defRPr>
            </a:lvl5pPr>
            <a:lvl6pPr marL="2566401" indent="-233309" eaLnBrk="0" fontAlgn="base" hangingPunct="0">
              <a:spcBef>
                <a:spcPct val="30000"/>
              </a:spcBef>
              <a:spcAft>
                <a:spcPct val="0"/>
              </a:spcAft>
              <a:defRPr sz="1200">
                <a:solidFill>
                  <a:schemeClr val="tx1"/>
                </a:solidFill>
                <a:latin typeface="Calibri" panose="020F0502020204030204" pitchFamily="34" charset="0"/>
              </a:defRPr>
            </a:lvl6pPr>
            <a:lvl7pPr marL="3033019" indent="-233309" eaLnBrk="0" fontAlgn="base" hangingPunct="0">
              <a:spcBef>
                <a:spcPct val="30000"/>
              </a:spcBef>
              <a:spcAft>
                <a:spcPct val="0"/>
              </a:spcAft>
              <a:defRPr sz="1200">
                <a:solidFill>
                  <a:schemeClr val="tx1"/>
                </a:solidFill>
                <a:latin typeface="Calibri" panose="020F0502020204030204" pitchFamily="34" charset="0"/>
              </a:defRPr>
            </a:lvl7pPr>
            <a:lvl8pPr marL="3499637" indent="-233309" eaLnBrk="0" fontAlgn="base" hangingPunct="0">
              <a:spcBef>
                <a:spcPct val="30000"/>
              </a:spcBef>
              <a:spcAft>
                <a:spcPct val="0"/>
              </a:spcAft>
              <a:defRPr sz="1200">
                <a:solidFill>
                  <a:schemeClr val="tx1"/>
                </a:solidFill>
                <a:latin typeface="Calibri" panose="020F0502020204030204" pitchFamily="34" charset="0"/>
              </a:defRPr>
            </a:lvl8pPr>
            <a:lvl9pPr marL="3966256" indent="-23330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607BCA-3000-4C28-A83C-5D362B351D8A}" type="slidenum">
              <a:rPr lang="en-US" altLang="en-US" smtClean="0">
                <a:latin typeface="Arial" panose="020B0604020202020204" pitchFamily="34" charset="0"/>
              </a:rPr>
              <a:pPr>
                <a:spcBef>
                  <a:spcPct val="0"/>
                </a:spcBef>
              </a:pPr>
              <a:t>1</a:t>
            </a:fld>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in any order</a:t>
            </a:r>
            <a:endParaRPr lang="en-US" dirty="0"/>
          </a:p>
        </p:txBody>
      </p:sp>
      <p:sp>
        <p:nvSpPr>
          <p:cNvPr id="4" name="Slide Number Placeholder 3"/>
          <p:cNvSpPr>
            <a:spLocks noGrp="1"/>
          </p:cNvSpPr>
          <p:nvPr>
            <p:ph type="sldNum" sz="quarter" idx="10"/>
          </p:nvPr>
        </p:nvSpPr>
        <p:spPr/>
        <p:txBody>
          <a:bodyPr/>
          <a:lstStyle/>
          <a:p>
            <a:pPr>
              <a:defRPr/>
            </a:pPr>
            <a:fld id="{E3E98B7B-205C-4425-8607-480395E7DD8E}" type="slidenum">
              <a:rPr lang="en-US" altLang="en-US" smtClean="0"/>
              <a:pPr>
                <a:defRPr/>
              </a:pPr>
              <a:t>10</a:t>
            </a:fld>
            <a:endParaRPr lang="en-US" altLang="en-US"/>
          </a:p>
        </p:txBody>
      </p:sp>
    </p:spTree>
    <p:extLst>
      <p:ext uri="{BB962C8B-B14F-4D97-AF65-F5344CB8AC3E}">
        <p14:creationId xmlns:p14="http://schemas.microsoft.com/office/powerpoint/2010/main" val="3921474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47500" lnSpcReduction="20000"/>
          </a:bodyPr>
          <a:lstStyle/>
          <a:p>
            <a:r>
              <a:rPr dirty="0"/>
              <a:t>Presenter</a:t>
            </a:r>
          </a:p>
          <a:p>
            <a:r>
              <a:rPr dirty="0"/>
              <a:t>2020-04-14 17:13:30</a:t>
            </a:r>
          </a:p>
          <a:p>
            <a:r>
              <a:rPr dirty="0"/>
              <a:t>--------------------------------------------</a:t>
            </a:r>
          </a:p>
          <a:p>
            <a:r>
              <a:rPr dirty="0"/>
              <a:t>Types of Boards:</a:t>
            </a:r>
          </a:p>
          <a:p>
            <a:r>
              <a:rPr dirty="0"/>
              <a:t>Induction Board – Occurs the day  prior to TD-1. Candidates that  have failed to achieve an overall  score of 220 or the minimums  listed for each event on the </a:t>
            </a:r>
            <a:r>
              <a:rPr dirty="0" err="1"/>
              <a:t>iPFT</a:t>
            </a:r>
            <a:r>
              <a:rPr dirty="0"/>
              <a:t>  or make-up </a:t>
            </a:r>
            <a:r>
              <a:rPr dirty="0" err="1"/>
              <a:t>iPFT</a:t>
            </a:r>
            <a:r>
              <a:rPr dirty="0"/>
              <a:t> will be boarded  by the CO, OCS where a  decision will be made based on  the advice given from the OCS  PT Advisor, that candidates  specific area of deficiency, and  an understanding of the POI /  training environment. Those  candidates found outside of their  respective </a:t>
            </a:r>
            <a:r>
              <a:rPr dirty="0" err="1"/>
              <a:t>HT</a:t>
            </a:r>
            <a:r>
              <a:rPr dirty="0"/>
              <a:t>/</a:t>
            </a:r>
            <a:r>
              <a:rPr dirty="0" err="1"/>
              <a:t>WT</a:t>
            </a:r>
            <a:r>
              <a:rPr dirty="0"/>
              <a:t> for their age  will also be boarded regardless  of PFT score. Any candidate  wishes to </a:t>
            </a:r>
            <a:r>
              <a:rPr dirty="0" err="1"/>
              <a:t>iDOR</a:t>
            </a:r>
            <a:r>
              <a:rPr dirty="0"/>
              <a:t> (follow </a:t>
            </a:r>
            <a:r>
              <a:rPr dirty="0" err="1"/>
              <a:t>DOR</a:t>
            </a:r>
            <a:r>
              <a:rPr dirty="0"/>
              <a:t>  guidance), they will also be seen  by the CO, OCS prior to  induction.</a:t>
            </a:r>
          </a:p>
          <a:p>
            <a:r>
              <a:rPr dirty="0"/>
              <a:t>Drop on Own Request: Although  candidates have signed a four week  training contract, they may  request to </a:t>
            </a:r>
            <a:r>
              <a:rPr dirty="0" err="1"/>
              <a:t>DOR</a:t>
            </a:r>
            <a:r>
              <a:rPr dirty="0"/>
              <a:t> at any time.  Additionally, </a:t>
            </a:r>
            <a:r>
              <a:rPr dirty="0" err="1"/>
              <a:t>MECEP</a:t>
            </a:r>
            <a:r>
              <a:rPr dirty="0"/>
              <a:t> and </a:t>
            </a:r>
            <a:r>
              <a:rPr dirty="0" err="1"/>
              <a:t>ECP</a:t>
            </a:r>
            <a:r>
              <a:rPr dirty="0"/>
              <a:t>  candidates’ obligated time is  based on their respective  selection board </a:t>
            </a:r>
            <a:r>
              <a:rPr dirty="0" err="1"/>
              <a:t>MARADMIN</a:t>
            </a:r>
            <a:r>
              <a:rPr dirty="0"/>
              <a:t>. It is  the intent of the CO, OCS to  retain all </a:t>
            </a:r>
            <a:r>
              <a:rPr dirty="0" err="1"/>
              <a:t>DOR</a:t>
            </a:r>
            <a:r>
              <a:rPr dirty="0"/>
              <a:t> candidates for  their entire obligation prior to  allowing them to formally </a:t>
            </a:r>
            <a:r>
              <a:rPr dirty="0" err="1"/>
              <a:t>DOR</a:t>
            </a:r>
            <a:r>
              <a:rPr dirty="0"/>
              <a:t> to  him. When this is not possible,  the CO, OCS will see the  candidate as soon as possible  via a </a:t>
            </a:r>
            <a:r>
              <a:rPr dirty="0" err="1"/>
              <a:t>DOR</a:t>
            </a:r>
            <a:r>
              <a:rPr dirty="0"/>
              <a:t> board. If at any point  in training, a candidate indicates  that they are a threat to others or  themselves, the Company  Commander will recommend the  candidate immediately be  removed from the training  company for medical evaluation  and/or disenrollment. </a:t>
            </a:r>
          </a:p>
          <a:p>
            <a:r>
              <a:rPr dirty="0"/>
              <a:t>**Service Agreement </a:t>
            </a:r>
            <a:r>
              <a:rPr dirty="0" err="1"/>
              <a:t>NAVMC</a:t>
            </a:r>
            <a:r>
              <a:rPr dirty="0"/>
              <a:t> 10461.</a:t>
            </a:r>
          </a:p>
          <a:p>
            <a:r>
              <a:rPr dirty="0"/>
              <a:t>*Prior to formally </a:t>
            </a:r>
            <a:r>
              <a:rPr dirty="0" err="1"/>
              <a:t>DOR’ing</a:t>
            </a:r>
            <a:r>
              <a:rPr dirty="0"/>
              <a:t>: PC chit   / interview, Company CO/XO talk  and coordinate with CSA,  CSA/</a:t>
            </a:r>
            <a:r>
              <a:rPr dirty="0" err="1"/>
              <a:t>MCRC</a:t>
            </a:r>
            <a:r>
              <a:rPr dirty="0"/>
              <a:t> interview, return to  training until </a:t>
            </a:r>
            <a:r>
              <a:rPr dirty="0" err="1"/>
              <a:t>DOR</a:t>
            </a:r>
            <a:r>
              <a:rPr dirty="0"/>
              <a:t> Board. (Have  the ability to rescind at any time,  with the initial </a:t>
            </a:r>
            <a:r>
              <a:rPr dirty="0" err="1"/>
              <a:t>DOR</a:t>
            </a:r>
            <a:r>
              <a:rPr dirty="0"/>
              <a:t> not being  held against them)</a:t>
            </a:r>
          </a:p>
          <a:p>
            <a:r>
              <a:rPr dirty="0"/>
              <a:t>Medical – Medical boards are formal  boards during in-processing that  discuss, in detail, the candidates  present issue/s. A decision is  made by the CO, OCS based on  an understanding of the training  environment and a competent  medical authorities  recommendation. During the  training cycle, the board is  informal. The CSA is told by  OCS Medical about a  candidate’s condition,  information is gathered and then  briefed to the CO, OCS. If found  </a:t>
            </a:r>
            <a:r>
              <a:rPr dirty="0" err="1"/>
              <a:t>NPQ</a:t>
            </a:r>
            <a:r>
              <a:rPr dirty="0"/>
              <a:t>, then the word is relayed to  the training company and  candidate for disenrollment.  Every candidate will always  speak with the CSA and </a:t>
            </a:r>
            <a:r>
              <a:rPr dirty="0" err="1"/>
              <a:t>MCRC</a:t>
            </a:r>
            <a:r>
              <a:rPr dirty="0"/>
              <a:t>  prior to departing OCS. </a:t>
            </a:r>
            <a:r>
              <a:rPr dirty="0" err="1"/>
              <a:t>ITE</a:t>
            </a:r>
            <a:r>
              <a:rPr dirty="0"/>
              <a:t> - If a  candidate has spent five  consecutive or ten cumulative  days in a light/limited duty status,  the training company may  request an inability to evaluate  decision to </a:t>
            </a:r>
            <a:r>
              <a:rPr dirty="0" err="1"/>
              <a:t>disenroll</a:t>
            </a:r>
            <a:r>
              <a:rPr dirty="0"/>
              <a:t> the  candidate . </a:t>
            </a:r>
          </a:p>
          <a:p>
            <a:r>
              <a:rPr dirty="0"/>
              <a:t>**This is a rule of thumb and should  be a discussion between the  company staff and the CSA. The  guiding factor will be the extent  of significant training the  candidate has missed.</a:t>
            </a:r>
          </a:p>
          <a:p>
            <a:r>
              <a:rPr dirty="0"/>
              <a:t>Performance Review Boards – </a:t>
            </a:r>
          </a:p>
          <a:p>
            <a:r>
              <a:rPr dirty="0"/>
              <a:t>PRB1 – </a:t>
            </a:r>
            <a:r>
              <a:rPr dirty="0" err="1"/>
              <a:t>FTA</a:t>
            </a:r>
            <a:r>
              <a:rPr dirty="0"/>
              <a:t> Board (well documented.  These candidates can not  perform individual tasks or pose  a risk to themselves or others  based on their current ability to  operate in the environment.)  PRB2 – Late breaking </a:t>
            </a:r>
            <a:r>
              <a:rPr dirty="0" err="1"/>
              <a:t>FTA</a:t>
            </a:r>
            <a:r>
              <a:rPr dirty="0"/>
              <a:t>,  triggered by category  (Academics / Leadership), or  possible 5-tenets issue (well  documented).</a:t>
            </a:r>
          </a:p>
          <a:p>
            <a:r>
              <a:rPr dirty="0"/>
              <a:t>PRB3 – Categorical board and  possible 5-tenets (strong case that is  well documented over the  course of 10 weeks)</a:t>
            </a:r>
          </a:p>
          <a:p>
            <a:r>
              <a:rPr dirty="0"/>
              <a:t>Incidental - An incidental board may  be convened at any time during  the program. The training  company will notify CSA of the  potential incident and conduct a  company level incidental board  within 12 hours of learning of an  incident. Incidental boards may  remain at the company level to  stress a correction for wrong  doing, a command level  incidental board should be used  ONLY when a candidate has  done something so egregious  that the company staff feels the  infraction rates expedited  disenrollment and departure from  Brown Field. (Cheating, lying,  stealing, fighting, etc.) Board  Process: </a:t>
            </a:r>
          </a:p>
          <a:p>
            <a:r>
              <a:rPr dirty="0"/>
              <a:t>Prior to formal command-level board-</a:t>
            </a:r>
          </a:p>
          <a:p>
            <a:r>
              <a:rPr dirty="0"/>
              <a:t>•Company Level Board is Conducted:  </a:t>
            </a:r>
            <a:r>
              <a:rPr dirty="0" err="1"/>
              <a:t>PltSgt</a:t>
            </a:r>
            <a:r>
              <a:rPr dirty="0"/>
              <a:t>, </a:t>
            </a:r>
            <a:r>
              <a:rPr dirty="0" err="1"/>
              <a:t>PltCmdr</a:t>
            </a:r>
            <a:r>
              <a:rPr dirty="0"/>
              <a:t>, Co 1stSgt, Co  XO, and Co </a:t>
            </a:r>
            <a:r>
              <a:rPr dirty="0" err="1"/>
              <a:t>Cmdr</a:t>
            </a:r>
            <a:r>
              <a:rPr dirty="0"/>
              <a:t> review the  candidate’s performance. The  Co </a:t>
            </a:r>
            <a:r>
              <a:rPr dirty="0" err="1"/>
              <a:t>Cmdr</a:t>
            </a:r>
            <a:r>
              <a:rPr dirty="0"/>
              <a:t> determines if the  candidate is to be retained on  Company Probation or  recommended to the CO, OCS  for Command Level Probation or  Disenrollment.</a:t>
            </a:r>
          </a:p>
          <a:p>
            <a:r>
              <a:rPr dirty="0"/>
              <a:t>•</a:t>
            </a:r>
            <a:r>
              <a:rPr dirty="0" err="1"/>
              <a:t>MCRCInterview</a:t>
            </a:r>
            <a:r>
              <a:rPr dirty="0"/>
              <a:t>: Candidates to be  boarded at the command level  conduct interview with </a:t>
            </a:r>
            <a:r>
              <a:rPr dirty="0" err="1"/>
              <a:t>MCRC</a:t>
            </a:r>
            <a:r>
              <a:rPr dirty="0"/>
              <a:t>  Liaison. During this interview the  candidate will have the  opportunity to call their OSO.  The </a:t>
            </a:r>
            <a:r>
              <a:rPr dirty="0" err="1"/>
              <a:t>MCRC</a:t>
            </a:r>
            <a:r>
              <a:rPr dirty="0"/>
              <a:t> Liaison provides  another viewpoint into the  candidate’s performance,  preparation, and background to  the CO, OCS during the board.</a:t>
            </a:r>
          </a:p>
          <a:p>
            <a:r>
              <a:rPr dirty="0"/>
              <a:t>•CSA Review: Determines if the OCS  evaluation standard was properly  applied through a review of all  documents within the Candidate  Record Book (</a:t>
            </a:r>
            <a:r>
              <a:rPr dirty="0" err="1"/>
              <a:t>CRB</a:t>
            </a:r>
            <a:r>
              <a:rPr dirty="0"/>
              <a:t>). On  command-level board-</a:t>
            </a:r>
          </a:p>
          <a:p>
            <a:r>
              <a:rPr dirty="0"/>
              <a:t>Company Staff: </a:t>
            </a:r>
            <a:r>
              <a:rPr dirty="0" err="1"/>
              <a:t>PltSgt</a:t>
            </a:r>
            <a:r>
              <a:rPr dirty="0"/>
              <a:t>, </a:t>
            </a:r>
            <a:r>
              <a:rPr dirty="0" err="1"/>
              <a:t>PltCmdr</a:t>
            </a:r>
            <a:r>
              <a:rPr dirty="0"/>
              <a:t>, Co  1stSgt, Co </a:t>
            </a:r>
            <a:r>
              <a:rPr dirty="0" err="1"/>
              <a:t>Cmdr</a:t>
            </a:r>
            <a:r>
              <a:rPr dirty="0"/>
              <a:t> brief a  summary of the candidate’s daily  performance as well as the  candidate’s conduct on the  Company Level Board. The staff  will also provide  recommendations to the CO,  OCS for what the candidate can  do to improve their deficiencies.</a:t>
            </a:r>
          </a:p>
          <a:p>
            <a:r>
              <a:rPr dirty="0"/>
              <a:t>•</a:t>
            </a:r>
            <a:r>
              <a:rPr dirty="0" err="1"/>
              <a:t>MCRC</a:t>
            </a:r>
            <a:r>
              <a:rPr dirty="0"/>
              <a:t> provides insight into the  candidate’s explanation of their  performance as well as any  pertinent information from the  candidate’s OSO.</a:t>
            </a:r>
          </a:p>
          <a:p>
            <a:r>
              <a:rPr dirty="0"/>
              <a:t>•CSA ensures that the candidate   was evaluated appropriately against  the standard based on the  review of all documents within  the Candidate Record Book  (</a:t>
            </a:r>
            <a:r>
              <a:rPr dirty="0" err="1"/>
              <a:t>CRB</a:t>
            </a:r>
            <a:r>
              <a:rPr dirty="0"/>
              <a:t>).</a:t>
            </a:r>
          </a:p>
          <a:p>
            <a:r>
              <a:rPr dirty="0"/>
              <a:t>•SgtMaj serves as senior enlisted  advisor.</a:t>
            </a:r>
          </a:p>
          <a:p>
            <a:r>
              <a:rPr dirty="0"/>
              <a:t>•The Commanding Officer conducts  the board by interviewing the  candidate and makes the final  determination on whether to  retain the candidate on  Command Probation or  disenrollment. </a:t>
            </a:r>
          </a:p>
        </p:txBody>
      </p:sp>
    </p:spTree>
    <p:extLst>
      <p:ext uri="{BB962C8B-B14F-4D97-AF65-F5344CB8AC3E}">
        <p14:creationId xmlns:p14="http://schemas.microsoft.com/office/powerpoint/2010/main" val="120563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5E49C8-1585-45AB-9F45-61C90D185C77}"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40971C-D3DE-4F0B-9B2D-6ECE5DD6F5D9}" type="slidenum">
              <a:rPr lang="en-US" altLang="en-US" smtClean="0">
                <a:solidFill>
                  <a:srgbClr val="000000"/>
                </a:solidFill>
              </a:rPr>
              <a:pPr/>
              <a:t>13</a:t>
            </a:fld>
            <a:endParaRPr lang="en-US"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7E0D8D-B819-430E-A449-A594C0E6491E}" type="slidenum">
              <a:rPr lang="en-US" altLang="en-US" smtClean="0">
                <a:solidFill>
                  <a:srgbClr val="000000"/>
                </a:solidFill>
              </a:rPr>
              <a:pPr/>
              <a:t>14</a:t>
            </a:fld>
            <a:endParaRPr lang="en-US"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325CEE-399C-44F3-9CFE-B4BE8E1ED597}" type="slidenum">
              <a:rPr lang="en-US" altLang="en-US" smtClean="0">
                <a:solidFill>
                  <a:srgbClr val="000000"/>
                </a:solidFill>
              </a:rPr>
              <a:pPr/>
              <a:t>15</a:t>
            </a:fld>
            <a:endParaRPr lang="en-US"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45BDB7-68CE-496D-97FB-93DED1EDBBFF}" type="slidenum">
              <a:rPr lang="en-US" altLang="en-US" smtClean="0">
                <a:solidFill>
                  <a:srgbClr val="000000"/>
                </a:solidFill>
              </a:rPr>
              <a:pPr/>
              <a:t>16</a:t>
            </a:fld>
            <a:endParaRPr lang="en-US" alt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45BDB7-68CE-496D-97FB-93DED1EDBBFF}" type="slidenum">
              <a:rPr lang="en-US" altLang="en-US" smtClean="0">
                <a:solidFill>
                  <a:srgbClr val="000000"/>
                </a:solidFill>
              </a:rPr>
              <a:pPr/>
              <a:t>17</a:t>
            </a:fld>
            <a:endParaRPr lang="en-US" altLang="en-US" smtClean="0">
              <a:solidFill>
                <a:srgbClr val="000000"/>
              </a:solidFill>
            </a:endParaRPr>
          </a:p>
        </p:txBody>
      </p:sp>
    </p:spTree>
    <p:extLst>
      <p:ext uri="{BB962C8B-B14F-4D97-AF65-F5344CB8AC3E}">
        <p14:creationId xmlns:p14="http://schemas.microsoft.com/office/powerpoint/2010/main" val="974344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45BDB7-68CE-496D-97FB-93DED1EDBBFF}" type="slidenum">
              <a:rPr lang="en-US" altLang="en-US" smtClean="0">
                <a:solidFill>
                  <a:srgbClr val="000000"/>
                </a:solidFill>
              </a:rPr>
              <a:pPr/>
              <a:t>18</a:t>
            </a:fld>
            <a:endParaRPr lang="en-US" altLang="en-US" smtClean="0">
              <a:solidFill>
                <a:srgbClr val="000000"/>
              </a:solidFill>
            </a:endParaRPr>
          </a:p>
        </p:txBody>
      </p:sp>
    </p:spTree>
    <p:extLst>
      <p:ext uri="{BB962C8B-B14F-4D97-AF65-F5344CB8AC3E}">
        <p14:creationId xmlns:p14="http://schemas.microsoft.com/office/powerpoint/2010/main" val="1476991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FF1B01-B134-440A-87BD-D6A24264FD97}" type="slidenum">
              <a:rPr lang="en-US" altLang="en-US" smtClean="0">
                <a:solidFill>
                  <a:srgbClr val="000000"/>
                </a:solidFill>
              </a:rPr>
              <a:pPr/>
              <a:t>19</a:t>
            </a:fld>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r>
              <a:rPr dirty="0"/>
              <a:t>Presenter</a:t>
            </a:r>
          </a:p>
          <a:p>
            <a:r>
              <a:rPr dirty="0"/>
              <a:t>2020-04-14 17:13:27</a:t>
            </a:r>
          </a:p>
          <a:p>
            <a:r>
              <a:rPr dirty="0"/>
              <a:t>--------------------------------------------</a:t>
            </a:r>
          </a:p>
          <a:p>
            <a:r>
              <a:rPr dirty="0"/>
              <a:t>OCC: Officer Candidates Course.  Fall and Winter provide (2)  Companies of OCC candidates  of approximately 500 candidates  total with 1-2 female platoons.  Summer OCC ships (3)  companies of OCC and PLC-C  (Platoon Leaders  Course-Combined) of  approximately 800 candidates.  OCC, MECEP, ECP and PLC-C  partake in the ten-week </a:t>
            </a:r>
            <a:r>
              <a:rPr dirty="0" smtClean="0"/>
              <a:t>program of </a:t>
            </a:r>
            <a:r>
              <a:rPr dirty="0"/>
              <a:t>instruction (POI). OCC and  PLC-C companies are labeled  Alpha, Charlie and Delta. OCC,  </a:t>
            </a:r>
            <a:r>
              <a:rPr dirty="0" err="1"/>
              <a:t>ECP</a:t>
            </a:r>
            <a:r>
              <a:rPr dirty="0"/>
              <a:t>, and PLC-Law candidates  have graduated college and will  commission directly following the  OCC POI.</a:t>
            </a:r>
          </a:p>
          <a:p>
            <a:r>
              <a:rPr dirty="0"/>
              <a:t>PLC Jr: Platoon Leaders Course-Juniors,  reports twice during the summer  months (1st Increment and 2nd  Increment.) for the six-week  Junior Program of Instruction.  This POI closely mirrors the first  five weeks of the OCC POI. India  Company is the PLC-Jr  company, and consists  between132 - 264 candidates.  Following completion of the  PLC-Jr POI, candidates are then  eligible to report back the  following summer for  PLC-Seniors. PLC Jr’s are  typically recent freshman or  sophomore’s in college.  Currently, females only report for  PLC-</a:t>
            </a:r>
            <a:r>
              <a:rPr dirty="0" err="1"/>
              <a:t>Jrs</a:t>
            </a:r>
            <a:r>
              <a:rPr dirty="0"/>
              <a:t> during 1st increment.</a:t>
            </a:r>
          </a:p>
          <a:p>
            <a:r>
              <a:rPr dirty="0"/>
              <a:t>PLC </a:t>
            </a:r>
            <a:r>
              <a:rPr dirty="0" err="1"/>
              <a:t>Sr</a:t>
            </a:r>
            <a:r>
              <a:rPr dirty="0"/>
              <a:t>: Platoon Leaders Course-Seniors,  reports twice during the summer  months (1st Increment and 2nd  Increment.) for the six-week  Senior POI. This POI closely  mirrors the second five weeks of  the OCC POI. Lima Company is  the PLC-</a:t>
            </a:r>
            <a:r>
              <a:rPr dirty="0" err="1"/>
              <a:t>Sr</a:t>
            </a:r>
            <a:r>
              <a:rPr dirty="0"/>
              <a:t> company, and  consists of approximately  300-330 candidates. Following  completion of the PLC-</a:t>
            </a:r>
            <a:r>
              <a:rPr dirty="0" err="1"/>
              <a:t>Sr</a:t>
            </a:r>
            <a:r>
              <a:rPr dirty="0"/>
              <a:t> POI,  candidates return to college and  upon graduation from college,  they commission as Second  Lieutenants. PLC-</a:t>
            </a:r>
            <a:r>
              <a:rPr dirty="0" err="1"/>
              <a:t>Sr’s</a:t>
            </a:r>
            <a:r>
              <a:rPr dirty="0"/>
              <a:t> are  typically juniors in college who  partook in the PLC-Jr POI or are  executing the Naval Reserve  Officer Training Corps (</a:t>
            </a:r>
            <a:r>
              <a:rPr dirty="0" err="1"/>
              <a:t>NROTC</a:t>
            </a:r>
            <a:r>
              <a:rPr dirty="0"/>
              <a:t>)  at their college or university.  Currently, females only report for  PLC-</a:t>
            </a:r>
            <a:r>
              <a:rPr dirty="0" err="1"/>
              <a:t>Srs</a:t>
            </a:r>
            <a:r>
              <a:rPr dirty="0"/>
              <a:t> during 2nd increment.  Summer 2019 Projection:</a:t>
            </a:r>
          </a:p>
          <a:p>
            <a:r>
              <a:rPr dirty="0"/>
              <a:t>1,723 officer candidates are expected  to ship to OCS during the  Summer 2019 training cycle 1st  Increment – 2 x PLC  Companies</a:t>
            </a:r>
          </a:p>
          <a:p>
            <a:r>
              <a:rPr dirty="0"/>
              <a:t>Co I, 2 </a:t>
            </a:r>
            <a:r>
              <a:rPr dirty="0" err="1"/>
              <a:t>Plts</a:t>
            </a:r>
            <a:r>
              <a:rPr dirty="0"/>
              <a:t> (66 M / 66 F)  PLC-</a:t>
            </a:r>
            <a:r>
              <a:rPr dirty="0" err="1"/>
              <a:t>Jrs</a:t>
            </a:r>
            <a:r>
              <a:rPr dirty="0"/>
              <a:t>  Co L, 5 </a:t>
            </a:r>
            <a:r>
              <a:rPr dirty="0" err="1"/>
              <a:t>Plts</a:t>
            </a:r>
            <a:r>
              <a:rPr dirty="0"/>
              <a:t> (303 M)  PLC-</a:t>
            </a:r>
            <a:r>
              <a:rPr dirty="0" err="1"/>
              <a:t>Srs</a:t>
            </a:r>
            <a:endParaRPr dirty="0"/>
          </a:p>
          <a:p>
            <a:r>
              <a:rPr dirty="0"/>
              <a:t>3 x OCC-231 Companies (660 M  / 132 F) Co A, 4 </a:t>
            </a:r>
            <a:r>
              <a:rPr dirty="0" err="1"/>
              <a:t>Plts</a:t>
            </a:r>
            <a:endParaRPr dirty="0"/>
          </a:p>
          <a:p>
            <a:r>
              <a:rPr dirty="0"/>
              <a:t>Co C, 4 </a:t>
            </a:r>
            <a:r>
              <a:rPr dirty="0" err="1"/>
              <a:t>Plts</a:t>
            </a:r>
            <a:r>
              <a:rPr dirty="0"/>
              <a:t> (1 Female </a:t>
            </a:r>
            <a:r>
              <a:rPr dirty="0" err="1"/>
              <a:t>Plt</a:t>
            </a:r>
            <a:r>
              <a:rPr dirty="0"/>
              <a:t>)  Co D, 4 </a:t>
            </a:r>
            <a:r>
              <a:rPr dirty="0" err="1"/>
              <a:t>Plts</a:t>
            </a:r>
            <a:r>
              <a:rPr dirty="0"/>
              <a:t> (1 Female </a:t>
            </a:r>
            <a:r>
              <a:rPr dirty="0" err="1"/>
              <a:t>Plt</a:t>
            </a:r>
            <a:r>
              <a:rPr dirty="0"/>
              <a:t>)</a:t>
            </a:r>
          </a:p>
          <a:p>
            <a:r>
              <a:rPr dirty="0"/>
              <a:t>2nd Increment – 2 x PLC Companies  Co I, 2 </a:t>
            </a:r>
            <a:r>
              <a:rPr dirty="0" err="1"/>
              <a:t>Plts</a:t>
            </a:r>
            <a:r>
              <a:rPr dirty="0"/>
              <a:t> (132)  PLC-</a:t>
            </a:r>
            <a:r>
              <a:rPr dirty="0" err="1"/>
              <a:t>Jrs</a:t>
            </a:r>
            <a:r>
              <a:rPr dirty="0"/>
              <a:t> </a:t>
            </a:r>
          </a:p>
          <a:p>
            <a:r>
              <a:rPr dirty="0"/>
              <a:t>Co L, 6 </a:t>
            </a:r>
            <a:r>
              <a:rPr dirty="0" err="1"/>
              <a:t>Plts</a:t>
            </a:r>
            <a:r>
              <a:rPr dirty="0"/>
              <a:t> (396 M /100 F)  PLC-</a:t>
            </a:r>
            <a:r>
              <a:rPr dirty="0" err="1"/>
              <a:t>Srs</a:t>
            </a:r>
            <a:endParaRPr dirty="0"/>
          </a:p>
        </p:txBody>
      </p:sp>
    </p:spTree>
    <p:extLst>
      <p:ext uri="{BB962C8B-B14F-4D97-AF65-F5344CB8AC3E}">
        <p14:creationId xmlns:p14="http://schemas.microsoft.com/office/powerpoint/2010/main" val="3710792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0AD356-E9D2-4906-B135-0F8FCF3CE4CC}" type="slidenum">
              <a:rPr lang="en-US" altLang="en-US" smtClean="0"/>
              <a:pPr/>
              <a:t>20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3E98B7B-205C-4425-8607-480395E7DD8E}" type="slidenum">
              <a:rPr lang="en-US" altLang="en-US" smtClean="0"/>
              <a:pPr>
                <a:defRPr/>
              </a:pPr>
              <a:t>3</a:t>
            </a:fld>
            <a:endParaRPr lang="en-US" altLang="en-US"/>
          </a:p>
        </p:txBody>
      </p:sp>
    </p:spTree>
    <p:extLst>
      <p:ext uri="{BB962C8B-B14F-4D97-AF65-F5344CB8AC3E}">
        <p14:creationId xmlns:p14="http://schemas.microsoft.com/office/powerpoint/2010/main" val="196964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7C1425-AD15-4AD2-8C83-E2D31FBF37C6}"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352238-0575-479B-A4ED-290140B4A6C1}"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dirty="0"/>
              <a:t>Presenter</a:t>
            </a:r>
          </a:p>
          <a:p>
            <a:r>
              <a:rPr dirty="0"/>
              <a:t>2020-04-14 17:13:28</a:t>
            </a:r>
          </a:p>
          <a:p>
            <a:r>
              <a:rPr dirty="0"/>
              <a:t>--------------------------------------------</a:t>
            </a:r>
          </a:p>
          <a:p>
            <a:r>
              <a:rPr dirty="0"/>
              <a:t>OCS’s evaluation standard is twofold:  1) an objective  performance-based grading  determined by a candidate’s  overall grade point average at  the end of either the six- or  ten-week training program and  2) the staff’s subjective  evaluation of each candidate’s  character and leadership  potential. This dual evaluation  process enables a complete  evaluation of a candidate’s  leadership, academic and  physical performance to  determine if a candidate has the  martial spirit, proper mindset,  mental agility, physical fitness  and leadership potential required  to graduate and receive a  commission in the Marine Corps.</a:t>
            </a:r>
          </a:p>
          <a:p>
            <a:r>
              <a:rPr dirty="0"/>
              <a:t>The following five Marine attributes,  while not all explicitly Marine  Corps leadership traits or  principles, will assist the OCS  staff in the evaluation of the  candidate’s character and  leadership potential. It is  incumbent on the OCS staff to  teach these five attributes so that  the candidates can understand  the tenets and be imbued with  them, which will enable the  candidates to demonstrate their  leadership potential and succeed  during their training and  evaluation period at OCS.  Additionally, these attributes are  some of the key elements upon  which the staff should focus in  assessing the overall leadership  and character attributes of a  candidate and that the staff  should address during candidate  performance boards. Character  of the Candidate</a:t>
            </a:r>
          </a:p>
          <a:p>
            <a:r>
              <a:rPr dirty="0"/>
              <a:t>A Marine Corps Officer… </a:t>
            </a:r>
          </a:p>
          <a:p>
            <a:r>
              <a:rPr dirty="0"/>
              <a:t>Dedicated to serve and protect The  Nation and The U.S. Marine  Corps   Lives by Marine Corps values</a:t>
            </a:r>
          </a:p>
          <a:p>
            <a:r>
              <a:rPr dirty="0"/>
              <a:t>Honor, Courage, Commitment  “You Joined Us” </a:t>
            </a:r>
          </a:p>
          <a:p>
            <a:r>
              <a:rPr dirty="0"/>
              <a:t>Accepts the challenge of leading   and serving Marines   Elite Warriors</a:t>
            </a:r>
          </a:p>
        </p:txBody>
      </p:sp>
    </p:spTree>
    <p:extLst>
      <p:ext uri="{BB962C8B-B14F-4D97-AF65-F5344CB8AC3E}">
        <p14:creationId xmlns:p14="http://schemas.microsoft.com/office/powerpoint/2010/main" val="149428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9859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2020-04-14 17:13:29</a:t>
            </a:r>
          </a:p>
          <a:p>
            <a:r>
              <a:t>--------------------------------------------</a:t>
            </a:r>
          </a:p>
          <a:p>
            <a:r>
              <a:t>OCS’s evaluation standard is twofold:  1) an objective  performance-based grading  determined by a candidate’s  overall grade point average at  the end of either the six- or  ten-week training program and  2) the staff’s subjective  evaluation of each candidate’s  character and leadership  potential. This dual evaluation  process enables a complete  evaluation of a candidate’s  leadership, academic and  physical performance to  determine if a candidate has the  martial spirit, proper mindset,  mental agility, physical fitness  and leadership potential required  to graduate and receive a  commission in the Marine Corps.</a:t>
            </a:r>
          </a:p>
          <a:p>
            <a:r>
              <a:t>The following five tenets, while not  all explicitly Marine Corps  leadership traits or principles, will  assist the OCS staff in the  evaluation of the candidate’s  character and leadership  potential. It is incumbent on the  OCS staff to teach these five  tenets so that the candidates can  understand the tenets and be  imbued with them, which will  enable the candidates to  demonstrate their leadership  potential and succeed during  their training and evaluation  period at OCS. Additionally,  these traits are some of the key  elements upon which the staff  should focus in assessing the  overall leadership and character  attributes of a candidate and that  the staff should address during  candidate performance boards.</a:t>
            </a:r>
          </a:p>
        </p:txBody>
      </p:sp>
    </p:spTree>
    <p:extLst>
      <p:ext uri="{BB962C8B-B14F-4D97-AF65-F5344CB8AC3E}">
        <p14:creationId xmlns:p14="http://schemas.microsoft.com/office/powerpoint/2010/main" val="154622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2020-04-14 17:13:29</a:t>
            </a:r>
          </a:p>
          <a:p>
            <a:r>
              <a:t>--------------------------------------------</a:t>
            </a:r>
          </a:p>
          <a:p>
            <a:r>
              <a:t>OCS focuses on developing a warrior  ethos through a layered  approach: platform instruction  and testing, Plt Cmdr and  Sergeant Instructor group  discussions, and reinforced  through evaluated FEXs and  SLEs. Additionally, the new basis  for the POI, the 6Fs, reinforces  the foundation through  organization. However, the  warrior ethos is inculcated in  everything that we do in the  Marine Corps from entry-level  training, through sustaining the  transformation in the opfor and  follow-on PME schools. </a:t>
            </a:r>
          </a:p>
          <a:p>
            <a:r>
              <a:t>OCS is succeeding at weaving  character, ethical development, a fighter  mindset, and fidelity, which leads  to producing ethical warriors.</a:t>
            </a:r>
          </a:p>
        </p:txBody>
      </p:sp>
    </p:spTree>
    <p:extLst>
      <p:ext uri="{BB962C8B-B14F-4D97-AF65-F5344CB8AC3E}">
        <p14:creationId xmlns:p14="http://schemas.microsoft.com/office/powerpoint/2010/main" val="1629082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C:\TEMP\bluebar.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C:\TEMP\bluebar.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C:\TEMP\bluebar.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O:\Graphics\BRIEFS\CSSARS\pics&amp;logos\redbar.JP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269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2514600" y="1752600"/>
            <a:ext cx="6629400" cy="1676400"/>
          </a:xfrm>
        </p:spPr>
        <p:txBody>
          <a:bodyPr/>
          <a:lstStyle>
            <a:lvl1pPr>
              <a:defRPr i="1">
                <a:solidFill>
                  <a:schemeClr val="tx1"/>
                </a:solidFill>
              </a:defRPr>
            </a:lvl1pPr>
          </a:lstStyle>
          <a:p>
            <a:r>
              <a:rPr lang="en-US"/>
              <a:t>OFFICER CANDIDATE SCHOOL</a:t>
            </a:r>
            <a:br>
              <a:rPr lang="en-US"/>
            </a:br>
            <a:r>
              <a:rPr lang="en-US"/>
              <a:t>CLASS NAME</a:t>
            </a:r>
            <a:br>
              <a:rPr lang="en-US"/>
            </a:br>
            <a:r>
              <a:rPr lang="en-US"/>
              <a:t>(Arial 32, bold, black, all caps)</a:t>
            </a:r>
          </a:p>
        </p:txBody>
      </p:sp>
      <p:sp>
        <p:nvSpPr>
          <p:cNvPr id="4099" name="Rectangle 3"/>
          <p:cNvSpPr>
            <a:spLocks noGrp="1" noChangeArrowheads="1"/>
          </p:cNvSpPr>
          <p:nvPr>
            <p:ph type="subTitle" idx="1"/>
          </p:nvPr>
        </p:nvSpPr>
        <p:spPr>
          <a:xfrm>
            <a:off x="1828800" y="4343400"/>
            <a:ext cx="6400800" cy="1752600"/>
          </a:xfrm>
        </p:spPr>
        <p:txBody>
          <a:bodyPr/>
          <a:lstStyle>
            <a:lvl1pPr marL="0" indent="0" algn="ctr">
              <a:buFontTx/>
              <a:buNone/>
              <a:defRPr/>
            </a:lvl1pPr>
          </a:lstStyle>
          <a:p>
            <a:r>
              <a:rPr lang="en-US"/>
              <a:t>Click to edit Master subtitle style</a:t>
            </a:r>
          </a:p>
        </p:txBody>
      </p:sp>
      <p:sp>
        <p:nvSpPr>
          <p:cNvPr id="5"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a:defRPr/>
            </a:pPr>
            <a:endParaRPr lang="en-US"/>
          </a:p>
        </p:txBody>
      </p:sp>
      <p:sp>
        <p:nvSpPr>
          <p:cNvPr id="6"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r>
              <a:rPr lang="en-US"/>
              <a:t>BATON ROUGE OFFICER SELECTION TEAM</a:t>
            </a:r>
          </a:p>
        </p:txBody>
      </p:sp>
    </p:spTree>
    <p:extLst>
      <p:ext uri="{BB962C8B-B14F-4D97-AF65-F5344CB8AC3E}">
        <p14:creationId xmlns:p14="http://schemas.microsoft.com/office/powerpoint/2010/main" val="226692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12C384E-7E61-47AD-AB58-E9F7A801F070}" type="slidenum">
              <a:rPr lang="en-US" altLang="en-US"/>
              <a:pPr>
                <a:defRPr/>
              </a:pPr>
              <a:t>‹#›</a:t>
            </a:fld>
            <a:endParaRPr lang="en-US" altLang="en-US"/>
          </a:p>
        </p:txBody>
      </p:sp>
    </p:spTree>
    <p:extLst>
      <p:ext uri="{BB962C8B-B14F-4D97-AF65-F5344CB8AC3E}">
        <p14:creationId xmlns:p14="http://schemas.microsoft.com/office/powerpoint/2010/main" val="191695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708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9102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43E847B-F694-4D02-AF85-25255A61ACA9}" type="slidenum">
              <a:rPr lang="en-US" altLang="en-US"/>
              <a:pPr>
                <a:defRPr/>
              </a:pPr>
              <a:t>‹#›</a:t>
            </a:fld>
            <a:endParaRPr lang="en-US" altLang="en-US"/>
          </a:p>
        </p:txBody>
      </p:sp>
    </p:spTree>
    <p:extLst>
      <p:ext uri="{BB962C8B-B14F-4D97-AF65-F5344CB8AC3E}">
        <p14:creationId xmlns:p14="http://schemas.microsoft.com/office/powerpoint/2010/main" val="301312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9" descr="C:\TEMP\bluebar.JP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990600"/>
            <a:ext cx="9144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CC2EDB1-91B0-45E0-AFE6-D8DB5CF04748}" type="slidenum">
              <a:rPr lang="en-US"/>
              <a:pPr>
                <a:defRPr/>
              </a:pPr>
              <a:t>‹#›</a:t>
            </a:fld>
            <a:endParaRPr lang="en-US"/>
          </a:p>
        </p:txBody>
      </p:sp>
    </p:spTree>
    <p:extLst>
      <p:ext uri="{BB962C8B-B14F-4D97-AF65-F5344CB8AC3E}">
        <p14:creationId xmlns:p14="http://schemas.microsoft.com/office/powerpoint/2010/main" val="515153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a:prstGeom prst="rect">
            <a:avLst/>
          </a:prstGeo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160E1D3F-AEC1-4FEC-BCA3-B0872397CF4A}" type="slidenum">
              <a:rPr lang="en-US"/>
              <a:pPr>
                <a:defRPr/>
              </a:pPr>
              <a:t>‹#›</a:t>
            </a:fld>
            <a:endParaRPr lang="en-US"/>
          </a:p>
        </p:txBody>
      </p:sp>
    </p:spTree>
    <p:extLst>
      <p:ext uri="{BB962C8B-B14F-4D97-AF65-F5344CB8AC3E}">
        <p14:creationId xmlns:p14="http://schemas.microsoft.com/office/powerpoint/2010/main" val="3780935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9" descr="C:\TEMP\bluebar.JP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990600"/>
            <a:ext cx="9144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D3533FE1-308E-482A-A85D-DCAB85AA759B}" type="slidenum">
              <a:rPr lang="en-US"/>
              <a:pPr>
                <a:defRPr/>
              </a:pPr>
              <a:t>‹#›</a:t>
            </a:fld>
            <a:endParaRPr lang="en-US"/>
          </a:p>
        </p:txBody>
      </p:sp>
    </p:spTree>
    <p:extLst>
      <p:ext uri="{BB962C8B-B14F-4D97-AF65-F5344CB8AC3E}">
        <p14:creationId xmlns:p14="http://schemas.microsoft.com/office/powerpoint/2010/main" val="3804221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9" descr="C:\TEMP\bluebar.JP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990600"/>
            <a:ext cx="9144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defTabSz="914400" eaLnBrk="1" hangingPunct="1">
              <a:defRPr>
                <a:solidFill>
                  <a:srgbClr val="000000"/>
                </a:solidFill>
                <a:latin typeface="Arial" charset="0"/>
                <a:ea typeface="+mn-ea"/>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defTabSz="914400" eaLnBrk="1" hangingPunct="1">
              <a:defRPr>
                <a:solidFill>
                  <a:srgbClr val="000000"/>
                </a:solidFill>
                <a:latin typeface="Arial" charset="0"/>
                <a:ea typeface="+mn-ea"/>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defTabSz="457200">
              <a:defRPr/>
            </a:lvl1pPr>
          </a:lstStyle>
          <a:p>
            <a:pPr>
              <a:defRPr/>
            </a:pPr>
            <a:fld id="{64576C2C-A12F-4407-BCDF-BBB443D13A4A}" type="slidenum">
              <a:rPr lang="en-US" altLang="en-US"/>
              <a:pPr>
                <a:defRPr/>
              </a:pPr>
              <a:t>‹#›</a:t>
            </a:fld>
            <a:endParaRPr lang="en-US" altLang="en-US"/>
          </a:p>
        </p:txBody>
      </p:sp>
    </p:spTree>
    <p:extLst>
      <p:ext uri="{BB962C8B-B14F-4D97-AF65-F5344CB8AC3E}">
        <p14:creationId xmlns:p14="http://schemas.microsoft.com/office/powerpoint/2010/main" val="53804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261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789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984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71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860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31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DDA0DCD-DB32-42E1-A094-CB6444231061}" type="slidenum">
              <a:rPr lang="en-US" altLang="en-US"/>
              <a:pPr>
                <a:defRPr/>
              </a:pPr>
              <a:t>‹#›</a:t>
            </a:fld>
            <a:endParaRPr lang="en-US" altLang="en-US"/>
          </a:p>
        </p:txBody>
      </p:sp>
    </p:spTree>
    <p:extLst>
      <p:ext uri="{BB962C8B-B14F-4D97-AF65-F5344CB8AC3E}">
        <p14:creationId xmlns:p14="http://schemas.microsoft.com/office/powerpoint/2010/main" val="86984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108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file:///C:\TEMP\bluebar.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304800"/>
            <a:ext cx="6781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4" descr="C:\TEMP\bluebar.JPG"/>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0" y="914400"/>
            <a:ext cx="9144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6"/>
          <p:cNvSpPr txBox="1">
            <a:spLocks noChangeArrowheads="1"/>
          </p:cNvSpPr>
          <p:nvPr userDrawn="1"/>
        </p:nvSpPr>
        <p:spPr bwMode="auto">
          <a:xfrm>
            <a:off x="288925" y="-136525"/>
            <a:ext cx="18415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endParaRPr lang="en-US" sz="3200" b="1" smtClean="0">
              <a:solidFill>
                <a:srgbClr val="FF0000"/>
              </a:solidFill>
            </a:endParaRPr>
          </a:p>
        </p:txBody>
      </p:sp>
      <p:pic>
        <p:nvPicPr>
          <p:cNvPr id="1030" name="Picture 9" descr="Approved OCS Logo_White"/>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153400" y="0"/>
            <a:ext cx="990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descr="Approved OCS Logo_White"/>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0" y="0"/>
            <a:ext cx="990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7" r:id="rId1"/>
    <p:sldLayoutId id="2147484298" r:id="rId2"/>
    <p:sldLayoutId id="2147484299" r:id="rId3"/>
    <p:sldLayoutId id="2147484300" r:id="rId4"/>
    <p:sldLayoutId id="2147484301" r:id="rId5"/>
    <p:sldLayoutId id="2147484302" r:id="rId6"/>
    <p:sldLayoutId id="2147484303" r:id="rId7"/>
    <p:sldLayoutId id="2147484308" r:id="rId8"/>
    <p:sldLayoutId id="2147484304" r:id="rId9"/>
    <p:sldLayoutId id="2147484309" r:id="rId10"/>
    <p:sldLayoutId id="2147484305" r:id="rId11"/>
    <p:sldLayoutId id="2147484306" r:id="rId12"/>
    <p:sldLayoutId id="2147484310" r:id="rId13"/>
    <p:sldLayoutId id="2147484311" r:id="rId14"/>
    <p:sldLayoutId id="2147484312" r:id="rId15"/>
    <p:sldLayoutId id="2147484313" r:id="rId16"/>
    <p:sldLayoutId id="2147484314" r:id="rId17"/>
  </p:sldLayoutIdLst>
  <p:hf sldNum="0" hdr="0" dt="0"/>
  <p:txStyles>
    <p:titleStyle>
      <a:lvl1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rgbClr val="FF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file:///C:\TEMP\bluebar.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file:///C:\TEMP\bluebar.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latin typeface="Times New Roman" pitchFamily="18" charset="0"/>
                <a:cs typeface="Times New Roman" pitchFamily="18" charset="0"/>
              </a:rPr>
              <a:t>OCS INFORMATIONAL BRIEF</a:t>
            </a:r>
            <a:endParaRPr lang="en-US" dirty="0">
              <a:solidFill>
                <a:schemeClr val="tx1"/>
              </a:solidFill>
              <a:latin typeface="Times New Roman" pitchFamily="18" charset="0"/>
              <a:cs typeface="Times New Roman" pitchFamily="18" charset="0"/>
            </a:endParaRPr>
          </a:p>
        </p:txBody>
      </p:sp>
      <p:pic>
        <p:nvPicPr>
          <p:cNvPr id="12291"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219200"/>
            <a:ext cx="3519488" cy="4114800"/>
          </a:xfrm>
        </p:spPr>
      </p:pic>
      <p:sp>
        <p:nvSpPr>
          <p:cNvPr id="12292" name="TextBox 4"/>
          <p:cNvSpPr txBox="1">
            <a:spLocks noChangeArrowheads="1"/>
          </p:cNvSpPr>
          <p:nvPr/>
        </p:nvSpPr>
        <p:spPr bwMode="auto">
          <a:xfrm>
            <a:off x="76200" y="5334000"/>
            <a:ext cx="8915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2000" b="1" dirty="0" smtClean="0">
                <a:latin typeface="Times New Roman" panose="02020603050405020304" pitchFamily="18" charset="0"/>
                <a:cs typeface="Times New Roman" panose="02020603050405020304" pitchFamily="18" charset="0"/>
              </a:rPr>
              <a:t>Captain Chad Harper</a:t>
            </a:r>
          </a:p>
          <a:p>
            <a:pPr algn="ctr" eaLnBrk="1" hangingPunct="1">
              <a:spcBef>
                <a:spcPct val="0"/>
              </a:spcBef>
              <a:buFontTx/>
              <a:buNone/>
            </a:pPr>
            <a:r>
              <a:rPr lang="en-US" altLang="en-US" sz="2000" b="1" dirty="0" smtClean="0">
                <a:latin typeface="Times New Roman" panose="02020603050405020304" pitchFamily="18" charset="0"/>
                <a:cs typeface="Times New Roman" panose="02020603050405020304" pitchFamily="18" charset="0"/>
              </a:rPr>
              <a:t>Chad.harper@marines.usmc.mil</a:t>
            </a:r>
          </a:p>
          <a:p>
            <a:pPr algn="ctr" eaLnBrk="1" hangingPunct="1">
              <a:spcBef>
                <a:spcPct val="0"/>
              </a:spcBef>
              <a:buNone/>
            </a:pPr>
            <a:r>
              <a:rPr lang="en-US" altLang="en-US" sz="2000" b="1" dirty="0">
                <a:latin typeface="Times New Roman" panose="02020603050405020304" pitchFamily="18" charset="0"/>
                <a:cs typeface="Times New Roman" panose="02020603050405020304" pitchFamily="18" charset="0"/>
              </a:rPr>
              <a:t>Cell: 917-346-5469</a:t>
            </a:r>
          </a:p>
          <a:p>
            <a:pPr algn="ctr" eaLnBrk="1" hangingPunct="1">
              <a:spcBef>
                <a:spcPct val="0"/>
              </a:spcBef>
              <a:buFontTx/>
              <a:buNone/>
            </a:pPr>
            <a:r>
              <a:rPr lang="en-US" altLang="en-US" sz="2000" b="1" dirty="0" smtClean="0">
                <a:latin typeface="Times New Roman" panose="02020603050405020304" pitchFamily="18" charset="0"/>
                <a:cs typeface="Times New Roman" panose="02020603050405020304" pitchFamily="18" charset="0"/>
              </a:rPr>
              <a:t>Office: 212-867-6926</a:t>
            </a:r>
          </a:p>
          <a:p>
            <a:pPr eaLnBrk="1" hangingPunct="1">
              <a:spcBef>
                <a:spcPct val="0"/>
              </a:spcBef>
              <a:buFontTx/>
              <a:buNone/>
            </a:pPr>
            <a:r>
              <a:rPr lang="en-US" altLang="en-US" sz="1800" b="1" dirty="0" smtClean="0">
                <a:latin typeface="Times New Roman" panose="02020603050405020304" pitchFamily="18" charset="0"/>
                <a:cs typeface="Times New Roman" panose="02020603050405020304" pitchFamily="18" charset="0"/>
              </a:rPr>
              <a:t>		</a:t>
            </a:r>
            <a:endParaRPr lang="en-US" altLang="en-US" sz="1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Juniors vs. Seniors (6 weeks)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0779683"/>
              </p:ext>
            </p:extLst>
          </p:nvPr>
        </p:nvGraphicFramePr>
        <p:xfrm>
          <a:off x="228600" y="1524000"/>
          <a:ext cx="8763001" cy="4631690"/>
        </p:xfrm>
        <a:graphic>
          <a:graphicData uri="http://schemas.openxmlformats.org/drawingml/2006/table">
            <a:tbl>
              <a:tblPr/>
              <a:tblGrid>
                <a:gridCol w="3881980">
                  <a:extLst>
                    <a:ext uri="{9D8B030D-6E8A-4147-A177-3AD203B41FA5}">
                      <a16:colId xmlns:a16="http://schemas.microsoft.com/office/drawing/2014/main" val="3014473440"/>
                    </a:ext>
                  </a:extLst>
                </a:gridCol>
                <a:gridCol w="232431">
                  <a:extLst>
                    <a:ext uri="{9D8B030D-6E8A-4147-A177-3AD203B41FA5}">
                      <a16:colId xmlns:a16="http://schemas.microsoft.com/office/drawing/2014/main" val="4020906152"/>
                    </a:ext>
                  </a:extLst>
                </a:gridCol>
                <a:gridCol w="4648590">
                  <a:extLst>
                    <a:ext uri="{9D8B030D-6E8A-4147-A177-3AD203B41FA5}">
                      <a16:colId xmlns:a16="http://schemas.microsoft.com/office/drawing/2014/main" val="3126802462"/>
                    </a:ext>
                  </a:extLst>
                </a:gridCol>
              </a:tblGrid>
              <a:tr h="254000">
                <a:tc>
                  <a:txBody>
                    <a:bodyPr/>
                    <a:lstStyle/>
                    <a:p>
                      <a:pPr algn="l" fontAlgn="b"/>
                      <a:r>
                        <a:rPr lang="en-US" sz="1800" b="0" i="0" u="none" strike="noStrike">
                          <a:solidFill>
                            <a:srgbClr val="000000"/>
                          </a:solidFill>
                          <a:effectLst/>
                          <a:latin typeface="Calibri" panose="020F0502020204030204" pitchFamily="34" charset="0"/>
                        </a:rPr>
                        <a:t>JUNIORS: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effectLst/>
                          <a:latin typeface="Calibri" panose="020F0502020204030204" pitchFamily="34" charset="0"/>
                        </a:rPr>
                        <a:t>SENIORS: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150"/>
                  </a:ext>
                </a:extLst>
              </a:tr>
              <a:tr h="254000">
                <a:tc>
                  <a:txBody>
                    <a:bodyPr/>
                    <a:lstStyle/>
                    <a:p>
                      <a:pPr algn="l" fontAlgn="t"/>
                      <a:r>
                        <a:rPr lang="en-US" sz="1400" b="0" i="0" u="none" strike="noStrike">
                          <a:solidFill>
                            <a:srgbClr val="000000"/>
                          </a:solidFill>
                          <a:effectLst/>
                          <a:latin typeface="Arial" panose="020B0604020202020204" pitchFamily="34" charset="0"/>
                        </a:rPr>
                        <a:t>4 Mile Hike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6 Mile Hike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789264107"/>
                  </a:ext>
                </a:extLst>
              </a:tr>
              <a:tr h="254000">
                <a:tc>
                  <a:txBody>
                    <a:bodyPr/>
                    <a:lstStyle/>
                    <a:p>
                      <a:pPr algn="l" fontAlgn="t"/>
                      <a:r>
                        <a:rPr lang="en-US" sz="1400" b="0" i="0" u="none" strike="noStrike">
                          <a:solidFill>
                            <a:srgbClr val="000000"/>
                          </a:solidFill>
                          <a:effectLst/>
                          <a:latin typeface="Arial" panose="020B0604020202020204" pitchFamily="34" charset="0"/>
                        </a:rPr>
                        <a:t>6 Mile Hike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9.3 Mile Hike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119125374"/>
                  </a:ext>
                </a:extLst>
              </a:tr>
              <a:tr h="254000">
                <a:tc>
                  <a:txBody>
                    <a:bodyPr/>
                    <a:lstStyle/>
                    <a:p>
                      <a:pPr algn="l" fontAlgn="t"/>
                      <a:r>
                        <a:rPr lang="en-US" sz="1400" b="0" i="0" u="none" strike="noStrike">
                          <a:solidFill>
                            <a:srgbClr val="000000"/>
                          </a:solidFill>
                          <a:effectLst/>
                          <a:latin typeface="Arial" panose="020B0604020202020204" pitchFamily="34" charset="0"/>
                        </a:rPr>
                        <a:t>COMBAT FITNESS TEST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COMBAT FITNESS TEST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085773216"/>
                  </a:ext>
                </a:extLst>
              </a:tr>
              <a:tr h="254000">
                <a:tc>
                  <a:txBody>
                    <a:bodyPr/>
                    <a:lstStyle/>
                    <a:p>
                      <a:pPr algn="l" fontAlgn="t"/>
                      <a:r>
                        <a:rPr lang="en-US" sz="1400" b="0" i="0" u="none" strike="noStrike">
                          <a:solidFill>
                            <a:srgbClr val="FF0000"/>
                          </a:solidFill>
                          <a:effectLst/>
                          <a:latin typeface="Arial" panose="020B0604020202020204" pitchFamily="34" charset="0"/>
                        </a:rPr>
                        <a:t>Command Evaluation I Jrs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FF0000"/>
                          </a:solidFill>
                          <a:effectLst/>
                          <a:latin typeface="Arial" panose="020B0604020202020204" pitchFamily="34" charset="0"/>
                        </a:rPr>
                        <a:t>Command Evaluation 1 Srs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780595"/>
                  </a:ext>
                </a:extLst>
              </a:tr>
              <a:tr h="254000">
                <a:tc>
                  <a:txBody>
                    <a:bodyPr/>
                    <a:lstStyle/>
                    <a:p>
                      <a:pPr algn="l" fontAlgn="t"/>
                      <a:r>
                        <a:rPr lang="en-US" sz="1400" b="0" i="0" u="none" strike="noStrike">
                          <a:solidFill>
                            <a:srgbClr val="FF0000"/>
                          </a:solidFill>
                          <a:effectLst/>
                          <a:latin typeface="Arial" panose="020B0604020202020204" pitchFamily="34" charset="0"/>
                        </a:rPr>
                        <a:t>Command Evaluation II Jrs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FF0000"/>
                          </a:solidFill>
                          <a:effectLst/>
                          <a:latin typeface="Arial" panose="020B0604020202020204" pitchFamily="34" charset="0"/>
                        </a:rPr>
                        <a:t>Command Evaluation 2 Srs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79131"/>
                  </a:ext>
                </a:extLst>
              </a:tr>
              <a:tr h="254000">
                <a:tc>
                  <a:txBody>
                    <a:bodyPr/>
                    <a:lstStyle/>
                    <a:p>
                      <a:pPr algn="l" fontAlgn="t"/>
                      <a:r>
                        <a:rPr lang="en-US" sz="1400" b="0" i="0" u="none" strike="noStrike">
                          <a:solidFill>
                            <a:srgbClr val="000000"/>
                          </a:solidFill>
                          <a:effectLst/>
                          <a:latin typeface="Arial" panose="020B0604020202020204" pitchFamily="34" charset="0"/>
                        </a:rPr>
                        <a:t>Day Land Navigation Performance Examination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Day Land Navigation Performance Examination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22597706"/>
                  </a:ext>
                </a:extLst>
              </a:tr>
              <a:tr h="254000">
                <a:tc>
                  <a:txBody>
                    <a:bodyPr/>
                    <a:lstStyle/>
                    <a:p>
                      <a:pPr algn="l" fontAlgn="t"/>
                      <a:r>
                        <a:rPr lang="en-US" sz="1400" b="0" i="0" u="none" strike="noStrike">
                          <a:solidFill>
                            <a:srgbClr val="000000"/>
                          </a:solidFill>
                          <a:effectLst/>
                          <a:latin typeface="Arial" panose="020B0604020202020204" pitchFamily="34" charset="0"/>
                        </a:rPr>
                        <a:t>Exam 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Endurance Course Test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281816101"/>
                  </a:ext>
                </a:extLst>
              </a:tr>
              <a:tr h="254000">
                <a:tc>
                  <a:txBody>
                    <a:bodyPr/>
                    <a:lstStyle/>
                    <a:p>
                      <a:pPr algn="l" fontAlgn="t"/>
                      <a:r>
                        <a:rPr lang="en-US" sz="1400" b="0" i="0" u="none" strike="noStrike">
                          <a:solidFill>
                            <a:srgbClr val="000000"/>
                          </a:solidFill>
                          <a:effectLst/>
                          <a:latin typeface="Arial" panose="020B0604020202020204" pitchFamily="34" charset="0"/>
                        </a:rPr>
                        <a:t>Exam II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Exam 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74873280"/>
                  </a:ext>
                </a:extLst>
              </a:tr>
              <a:tr h="254000">
                <a:tc>
                  <a:txBody>
                    <a:bodyPr/>
                    <a:lstStyle/>
                    <a:p>
                      <a:pPr algn="l" fontAlgn="t"/>
                      <a:r>
                        <a:rPr lang="en-US" sz="1400" b="0" i="0" u="none" strike="noStrike">
                          <a:solidFill>
                            <a:srgbClr val="000000"/>
                          </a:solidFill>
                          <a:effectLst/>
                          <a:latin typeface="Arial" panose="020B0604020202020204" pitchFamily="34" charset="0"/>
                        </a:rPr>
                        <a:t>Exam III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Exam II Srs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54618307"/>
                  </a:ext>
                </a:extLst>
              </a:tr>
              <a:tr h="254000">
                <a:tc>
                  <a:txBody>
                    <a:bodyPr/>
                    <a:lstStyle/>
                    <a:p>
                      <a:pPr algn="l" fontAlgn="t"/>
                      <a:r>
                        <a:rPr lang="en-US" sz="1400" b="0" i="0" u="none" strike="noStrike">
                          <a:solidFill>
                            <a:srgbClr val="000000"/>
                          </a:solidFill>
                          <a:effectLst/>
                          <a:latin typeface="Arial" panose="020B0604020202020204" pitchFamily="34" charset="0"/>
                        </a:rPr>
                        <a:t>Exam IV</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Exam III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96755222"/>
                  </a:ext>
                </a:extLst>
              </a:tr>
              <a:tr h="254000">
                <a:tc>
                  <a:txBody>
                    <a:bodyPr/>
                    <a:lstStyle/>
                    <a:p>
                      <a:pPr algn="l" fontAlgn="t"/>
                      <a:r>
                        <a:rPr lang="en-US" sz="1400" b="0" i="0" u="none" strike="noStrike">
                          <a:solidFill>
                            <a:srgbClr val="000000"/>
                          </a:solidFill>
                          <a:effectLst/>
                          <a:latin typeface="Arial" panose="020B0604020202020204" pitchFamily="34" charset="0"/>
                        </a:rPr>
                        <a:t>Final Physical Fitness Test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Exam IV Srs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016198"/>
                  </a:ext>
                </a:extLst>
              </a:tr>
              <a:tr h="254000">
                <a:tc>
                  <a:txBody>
                    <a:bodyPr/>
                    <a:lstStyle/>
                    <a:p>
                      <a:pPr algn="l" fontAlgn="t"/>
                      <a:r>
                        <a:rPr lang="en-US" sz="1400" b="0" i="0" u="none" strike="noStrike">
                          <a:solidFill>
                            <a:srgbClr val="000000"/>
                          </a:solidFill>
                          <a:effectLst/>
                          <a:latin typeface="Arial" panose="020B0604020202020204" pitchFamily="34" charset="0"/>
                        </a:rPr>
                        <a:t>Inventory Physical Fitness Test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FF0000"/>
                          </a:solidFill>
                          <a:effectLst/>
                          <a:latin typeface="Arial" panose="020B0604020202020204" pitchFamily="34" charset="0"/>
                        </a:rPr>
                        <a:t>LRC 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055262"/>
                  </a:ext>
                </a:extLst>
              </a:tr>
              <a:tr h="254000">
                <a:tc>
                  <a:txBody>
                    <a:bodyPr/>
                    <a:lstStyle/>
                    <a:p>
                      <a:pPr algn="l" fontAlgn="t"/>
                      <a:r>
                        <a:rPr lang="en-US" sz="1400" b="0" i="0" u="none" strike="noStrike">
                          <a:solidFill>
                            <a:srgbClr val="000000"/>
                          </a:solidFill>
                          <a:effectLst/>
                          <a:latin typeface="Arial" panose="020B0604020202020204" pitchFamily="34" charset="0"/>
                        </a:rPr>
                        <a:t>Junior's Stamina Course Test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Night Land Navigation Performance Examination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01901226"/>
                  </a:ext>
                </a:extLst>
              </a:tr>
              <a:tr h="254000">
                <a:tc>
                  <a:txBody>
                    <a:bodyPr/>
                    <a:lstStyle/>
                    <a:p>
                      <a:pPr algn="l" fontAlgn="t"/>
                      <a:r>
                        <a:rPr lang="en-US" sz="1400" b="0" i="0" u="none" strike="noStrike">
                          <a:solidFill>
                            <a:srgbClr val="FF0000"/>
                          </a:solidFill>
                          <a:effectLst/>
                          <a:latin typeface="Arial" panose="020B0604020202020204" pitchFamily="34" charset="0"/>
                        </a:rPr>
                        <a:t>LRC 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Obstacle Course Test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810395130"/>
                  </a:ext>
                </a:extLst>
              </a:tr>
              <a:tr h="254000">
                <a:tc>
                  <a:txBody>
                    <a:bodyPr/>
                    <a:lstStyle/>
                    <a:p>
                      <a:pPr algn="l" fontAlgn="t"/>
                      <a:r>
                        <a:rPr lang="en-US" sz="1400" b="0" i="0" u="none" strike="noStrike">
                          <a:solidFill>
                            <a:srgbClr val="000000"/>
                          </a:solidFill>
                          <a:effectLst/>
                          <a:latin typeface="Arial" panose="020B0604020202020204" pitchFamily="34" charset="0"/>
                        </a:rPr>
                        <a:t>Obstacle Course Test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FF0000"/>
                          </a:solidFill>
                          <a:effectLst/>
                          <a:latin typeface="Arial" panose="020B0604020202020204" pitchFamily="34" charset="0"/>
                        </a:rPr>
                        <a:t>Platoon Commander's Uniform and Equipment Inspection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660380"/>
                  </a:ext>
                </a:extLst>
              </a:tr>
              <a:tr h="254000">
                <a:tc>
                  <a:txBody>
                    <a:bodyPr/>
                    <a:lstStyle/>
                    <a:p>
                      <a:pPr algn="l" fontAlgn="t"/>
                      <a:r>
                        <a:rPr lang="en-US" sz="1400" b="0" i="0" u="none" strike="noStrike">
                          <a:solidFill>
                            <a:srgbClr val="FF0000"/>
                          </a:solidFill>
                          <a:effectLst/>
                          <a:latin typeface="Arial" panose="020B0604020202020204" pitchFamily="34" charset="0"/>
                        </a:rPr>
                        <a:t>SULE I</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panose="020B060402020202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a:solidFill>
                            <a:srgbClr val="000000"/>
                          </a:solidFill>
                          <a:effectLst/>
                          <a:latin typeface="Arial" panose="020B0604020202020204" pitchFamily="34" charset="0"/>
                        </a:rPr>
                        <a:t>Seniors  Comp Exam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00464421"/>
                  </a:ext>
                </a:extLst>
              </a:tr>
              <a:tr h="254000">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400" b="0" i="0" u="none" strike="noStrike" dirty="0">
                          <a:solidFill>
                            <a:srgbClr val="FF0000"/>
                          </a:solidFill>
                          <a:effectLst/>
                          <a:latin typeface="Arial" panose="020B0604020202020204" pitchFamily="34" charset="0"/>
                        </a:rPr>
                        <a:t>Small Unit Leadership Evaluation 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241318"/>
                  </a:ext>
                </a:extLst>
              </a:tr>
            </a:tbl>
          </a:graphicData>
        </a:graphic>
      </p:graphicFrame>
    </p:spTree>
    <p:extLst>
      <p:ext uri="{BB962C8B-B14F-4D97-AF65-F5344CB8AC3E}">
        <p14:creationId xmlns:p14="http://schemas.microsoft.com/office/powerpoint/2010/main" val="2298504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349249"/>
            <a:ext cx="8073390" cy="4170679"/>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6 </a:t>
            </a:r>
            <a:r>
              <a:rPr sz="1600" b="1" spc="-40" dirty="0">
                <a:latin typeface="Arial"/>
                <a:cs typeface="Arial"/>
              </a:rPr>
              <a:t>Types </a:t>
            </a:r>
            <a:r>
              <a:rPr sz="1600" b="1" spc="-5" dirty="0">
                <a:latin typeface="Arial"/>
                <a:cs typeface="Arial"/>
              </a:rPr>
              <a:t>of</a:t>
            </a:r>
            <a:r>
              <a:rPr sz="1600" b="1" spc="100" dirty="0">
                <a:latin typeface="Arial"/>
                <a:cs typeface="Arial"/>
              </a:rPr>
              <a:t> </a:t>
            </a:r>
            <a:r>
              <a:rPr sz="1600" b="1" spc="-10" dirty="0">
                <a:latin typeface="Arial"/>
                <a:cs typeface="Arial"/>
              </a:rPr>
              <a:t>Boards</a:t>
            </a:r>
            <a:endParaRPr sz="1600" dirty="0">
              <a:latin typeface="Arial"/>
              <a:cs typeface="Arial"/>
            </a:endParaRPr>
          </a:p>
          <a:p>
            <a:pPr marL="299085" indent="-287020">
              <a:lnSpc>
                <a:spcPct val="100000"/>
              </a:lnSpc>
              <a:buChar char="•"/>
              <a:tabLst>
                <a:tab pos="299085" algn="l"/>
                <a:tab pos="299720" algn="l"/>
              </a:tabLst>
            </a:pPr>
            <a:r>
              <a:rPr sz="1600" spc="-5" dirty="0">
                <a:latin typeface="Arial"/>
                <a:cs typeface="Arial"/>
              </a:rPr>
              <a:t>Induction</a:t>
            </a:r>
            <a:r>
              <a:rPr sz="1600" spc="-10" dirty="0">
                <a:latin typeface="Arial"/>
                <a:cs typeface="Arial"/>
              </a:rPr>
              <a:t> Board</a:t>
            </a:r>
            <a:endParaRPr sz="1600" dirty="0">
              <a:latin typeface="Arial"/>
              <a:cs typeface="Arial"/>
            </a:endParaRPr>
          </a:p>
          <a:p>
            <a:pPr marL="756285" lvl="1" indent="-287020">
              <a:lnSpc>
                <a:spcPct val="100000"/>
              </a:lnSpc>
              <a:buChar char="•"/>
              <a:tabLst>
                <a:tab pos="756285" algn="l"/>
                <a:tab pos="756920" algn="l"/>
              </a:tabLst>
            </a:pPr>
            <a:r>
              <a:rPr sz="1600" spc="-5" dirty="0">
                <a:latin typeface="Arial"/>
                <a:cs typeface="Arial"/>
              </a:rPr>
              <a:t>Informal </a:t>
            </a:r>
            <a:r>
              <a:rPr sz="1600" spc="-10" dirty="0">
                <a:latin typeface="Arial"/>
                <a:cs typeface="Arial"/>
              </a:rPr>
              <a:t>board </a:t>
            </a:r>
            <a:r>
              <a:rPr sz="1600" spc="-5" dirty="0">
                <a:latin typeface="Arial"/>
                <a:cs typeface="Arial"/>
              </a:rPr>
              <a:t>(Must meet the </a:t>
            </a:r>
            <a:r>
              <a:rPr sz="1600" spc="-5">
                <a:latin typeface="Arial"/>
                <a:cs typeface="Arial"/>
              </a:rPr>
              <a:t>minimum </a:t>
            </a:r>
            <a:r>
              <a:rPr sz="1600" spc="-5" smtClean="0">
                <a:latin typeface="Arial"/>
                <a:cs typeface="Arial"/>
              </a:rPr>
              <a:t>PFT </a:t>
            </a:r>
            <a:r>
              <a:rPr sz="1600" spc="-5" dirty="0">
                <a:latin typeface="Arial"/>
                <a:cs typeface="Arial"/>
              </a:rPr>
              <a:t>score </a:t>
            </a:r>
            <a:r>
              <a:rPr sz="1600" spc="-10" dirty="0">
                <a:latin typeface="Arial"/>
                <a:cs typeface="Arial"/>
              </a:rPr>
              <a:t>requirement </a:t>
            </a:r>
            <a:r>
              <a:rPr sz="1600" spc="-5" dirty="0">
                <a:latin typeface="Arial"/>
                <a:cs typeface="Arial"/>
              </a:rPr>
              <a:t>of</a:t>
            </a:r>
            <a:r>
              <a:rPr sz="1600" spc="155" dirty="0">
                <a:latin typeface="Arial"/>
                <a:cs typeface="Arial"/>
              </a:rPr>
              <a:t> </a:t>
            </a:r>
            <a:r>
              <a:rPr sz="1600" spc="-10" dirty="0">
                <a:latin typeface="Arial"/>
                <a:cs typeface="Arial"/>
              </a:rPr>
              <a:t>220)</a:t>
            </a:r>
            <a:endParaRPr sz="1600" dirty="0">
              <a:latin typeface="Arial"/>
              <a:cs typeface="Arial"/>
            </a:endParaRPr>
          </a:p>
          <a:p>
            <a:pPr marL="756285" lvl="1" indent="-287020">
              <a:lnSpc>
                <a:spcPct val="100000"/>
              </a:lnSpc>
              <a:buChar char="•"/>
              <a:tabLst>
                <a:tab pos="756285" algn="l"/>
                <a:tab pos="756920" algn="l"/>
              </a:tabLst>
            </a:pPr>
            <a:r>
              <a:rPr sz="1600" spc="-5" dirty="0">
                <a:latin typeface="Arial"/>
                <a:cs typeface="Arial"/>
              </a:rPr>
              <a:t>Initial Physical Fitness </a:t>
            </a:r>
            <a:r>
              <a:rPr sz="1600" spc="-50" dirty="0">
                <a:latin typeface="Arial"/>
                <a:cs typeface="Arial"/>
              </a:rPr>
              <a:t>Test </a:t>
            </a:r>
            <a:r>
              <a:rPr sz="1600" spc="-5" dirty="0">
                <a:latin typeface="Arial"/>
                <a:cs typeface="Arial"/>
              </a:rPr>
              <a:t>&amp; Initial Height </a:t>
            </a:r>
            <a:r>
              <a:rPr sz="1600" spc="-10" dirty="0">
                <a:latin typeface="Arial"/>
                <a:cs typeface="Arial"/>
              </a:rPr>
              <a:t>and</a:t>
            </a:r>
            <a:r>
              <a:rPr sz="1600" spc="35" dirty="0">
                <a:latin typeface="Arial"/>
                <a:cs typeface="Arial"/>
              </a:rPr>
              <a:t> </a:t>
            </a:r>
            <a:r>
              <a:rPr sz="1600" spc="-10" dirty="0">
                <a:latin typeface="Arial"/>
                <a:cs typeface="Arial"/>
              </a:rPr>
              <a:t>Weight</a:t>
            </a:r>
            <a:endParaRPr sz="1600" dirty="0">
              <a:latin typeface="Arial"/>
              <a:cs typeface="Arial"/>
            </a:endParaRPr>
          </a:p>
          <a:p>
            <a:pPr marL="299085" indent="-287020">
              <a:lnSpc>
                <a:spcPct val="100000"/>
              </a:lnSpc>
              <a:buChar char="•"/>
              <a:tabLst>
                <a:tab pos="299085" algn="l"/>
                <a:tab pos="299720" algn="l"/>
              </a:tabLst>
            </a:pPr>
            <a:r>
              <a:rPr sz="1600" spc="-10" dirty="0">
                <a:latin typeface="Arial"/>
                <a:cs typeface="Arial"/>
              </a:rPr>
              <a:t>Drop </a:t>
            </a:r>
            <a:r>
              <a:rPr sz="1600" spc="-5" dirty="0">
                <a:latin typeface="Arial"/>
                <a:cs typeface="Arial"/>
              </a:rPr>
              <a:t>on </a:t>
            </a:r>
            <a:r>
              <a:rPr sz="1600" spc="-15" dirty="0">
                <a:latin typeface="Arial"/>
                <a:cs typeface="Arial"/>
              </a:rPr>
              <a:t>Own </a:t>
            </a:r>
            <a:r>
              <a:rPr sz="1600" spc="-5" dirty="0">
                <a:latin typeface="Arial"/>
                <a:cs typeface="Arial"/>
              </a:rPr>
              <a:t>Request</a:t>
            </a:r>
            <a:r>
              <a:rPr sz="1600" spc="60" dirty="0">
                <a:latin typeface="Arial"/>
                <a:cs typeface="Arial"/>
              </a:rPr>
              <a:t> </a:t>
            </a:r>
            <a:r>
              <a:rPr sz="1600" spc="-10" dirty="0">
                <a:latin typeface="Arial"/>
                <a:cs typeface="Arial"/>
              </a:rPr>
              <a:t>Board</a:t>
            </a:r>
            <a:endParaRPr sz="1600" dirty="0">
              <a:latin typeface="Arial"/>
              <a:cs typeface="Arial"/>
            </a:endParaRPr>
          </a:p>
          <a:p>
            <a:pPr marL="756285" lvl="1" indent="-287020">
              <a:lnSpc>
                <a:spcPct val="100000"/>
              </a:lnSpc>
              <a:buChar char="•"/>
              <a:tabLst>
                <a:tab pos="756285" algn="l"/>
                <a:tab pos="756920" algn="l"/>
              </a:tabLst>
            </a:pPr>
            <a:r>
              <a:rPr sz="1600" spc="-5" dirty="0">
                <a:latin typeface="Arial"/>
                <a:cs typeface="Arial"/>
              </a:rPr>
              <a:t>Beginning of </a:t>
            </a:r>
            <a:r>
              <a:rPr sz="1600" spc="-10" dirty="0">
                <a:latin typeface="Arial"/>
                <a:cs typeface="Arial"/>
              </a:rPr>
              <a:t>week </a:t>
            </a:r>
            <a:r>
              <a:rPr sz="1600" spc="-5" dirty="0">
                <a:latin typeface="Arial"/>
                <a:cs typeface="Arial"/>
              </a:rPr>
              <a:t>4 </a:t>
            </a:r>
            <a:r>
              <a:rPr sz="1600" spc="-10" dirty="0">
                <a:latin typeface="Arial"/>
                <a:cs typeface="Arial"/>
              </a:rPr>
              <a:t>and </a:t>
            </a:r>
            <a:r>
              <a:rPr sz="1600" spc="-5" dirty="0">
                <a:latin typeface="Arial"/>
                <a:cs typeface="Arial"/>
              </a:rPr>
              <a:t>the right of every candidate </a:t>
            </a:r>
            <a:r>
              <a:rPr sz="1600" spc="-10" dirty="0">
                <a:latin typeface="Arial"/>
                <a:cs typeface="Arial"/>
              </a:rPr>
              <a:t>per </a:t>
            </a:r>
            <a:r>
              <a:rPr sz="1600" spc="-5" dirty="0">
                <a:latin typeface="Arial"/>
                <a:cs typeface="Arial"/>
              </a:rPr>
              <a:t>their Service</a:t>
            </a:r>
            <a:r>
              <a:rPr sz="1600" spc="80" dirty="0">
                <a:latin typeface="Arial"/>
                <a:cs typeface="Arial"/>
              </a:rPr>
              <a:t> </a:t>
            </a:r>
            <a:r>
              <a:rPr sz="1600" spc="-10" dirty="0">
                <a:latin typeface="Arial"/>
                <a:cs typeface="Arial"/>
              </a:rPr>
              <a:t>Agreement</a:t>
            </a:r>
            <a:endParaRPr sz="1600" dirty="0">
              <a:latin typeface="Arial"/>
              <a:cs typeface="Arial"/>
            </a:endParaRPr>
          </a:p>
          <a:p>
            <a:pPr marL="299085" indent="-287020">
              <a:lnSpc>
                <a:spcPct val="100000"/>
              </a:lnSpc>
              <a:buChar char="•"/>
              <a:tabLst>
                <a:tab pos="299085" algn="l"/>
                <a:tab pos="299720" algn="l"/>
              </a:tabLst>
            </a:pPr>
            <a:r>
              <a:rPr sz="1600" spc="-5" dirty="0">
                <a:latin typeface="Arial"/>
                <a:cs typeface="Arial"/>
              </a:rPr>
              <a:t>Medical</a:t>
            </a:r>
            <a:endParaRPr sz="1600" dirty="0">
              <a:latin typeface="Arial"/>
              <a:cs typeface="Arial"/>
            </a:endParaRPr>
          </a:p>
          <a:p>
            <a:pPr marL="756285" lvl="1" indent="-287020">
              <a:lnSpc>
                <a:spcPct val="100000"/>
              </a:lnSpc>
              <a:buChar char="•"/>
              <a:tabLst>
                <a:tab pos="756285" algn="l"/>
                <a:tab pos="756920" algn="l"/>
              </a:tabLst>
            </a:pPr>
            <a:r>
              <a:rPr sz="1600" spc="-10" dirty="0">
                <a:latin typeface="Arial"/>
                <a:cs typeface="Arial"/>
              </a:rPr>
              <a:t>Not </a:t>
            </a:r>
            <a:r>
              <a:rPr sz="1600" spc="-5" dirty="0">
                <a:latin typeface="Arial"/>
                <a:cs typeface="Arial"/>
              </a:rPr>
              <a:t>Physically Qualified recommendation given by </a:t>
            </a:r>
            <a:r>
              <a:rPr sz="1600" spc="-10" dirty="0">
                <a:latin typeface="Arial"/>
                <a:cs typeface="Arial"/>
              </a:rPr>
              <a:t>OCS </a:t>
            </a:r>
            <a:r>
              <a:rPr sz="1600" spc="-5" dirty="0">
                <a:latin typeface="Arial"/>
                <a:cs typeface="Arial"/>
              </a:rPr>
              <a:t>Medical</a:t>
            </a:r>
            <a:r>
              <a:rPr sz="1600" spc="35" dirty="0">
                <a:latin typeface="Arial"/>
                <a:cs typeface="Arial"/>
              </a:rPr>
              <a:t> </a:t>
            </a:r>
            <a:r>
              <a:rPr sz="1600" spc="-10" dirty="0">
                <a:latin typeface="Arial"/>
                <a:cs typeface="Arial"/>
              </a:rPr>
              <a:t>staff</a:t>
            </a:r>
            <a:endParaRPr sz="1600" dirty="0">
              <a:latin typeface="Arial"/>
              <a:cs typeface="Arial"/>
            </a:endParaRPr>
          </a:p>
          <a:p>
            <a:pPr marL="756285" lvl="1" indent="-287020">
              <a:lnSpc>
                <a:spcPct val="100000"/>
              </a:lnSpc>
              <a:buChar char="•"/>
              <a:tabLst>
                <a:tab pos="756285" algn="l"/>
                <a:tab pos="756920" algn="l"/>
              </a:tabLst>
            </a:pPr>
            <a:r>
              <a:rPr sz="1600" spc="-10" dirty="0">
                <a:latin typeface="Arial"/>
                <a:cs typeface="Arial"/>
              </a:rPr>
              <a:t>CO, OCS </a:t>
            </a:r>
            <a:r>
              <a:rPr sz="1600" spc="-5" dirty="0">
                <a:latin typeface="Arial"/>
                <a:cs typeface="Arial"/>
              </a:rPr>
              <a:t>makes the final determination (Injury sustained, </a:t>
            </a:r>
            <a:r>
              <a:rPr sz="1600" spc="-10" dirty="0">
                <a:latin typeface="Arial"/>
                <a:cs typeface="Arial"/>
              </a:rPr>
              <a:t>when </a:t>
            </a:r>
            <a:r>
              <a:rPr sz="1600" dirty="0">
                <a:latin typeface="Arial"/>
                <a:cs typeface="Arial"/>
              </a:rPr>
              <a:t>in </a:t>
            </a:r>
            <a:r>
              <a:rPr sz="1600" spc="-5" dirty="0">
                <a:latin typeface="Arial"/>
                <a:cs typeface="Arial"/>
              </a:rPr>
              <a:t>the POI,</a:t>
            </a:r>
            <a:r>
              <a:rPr sz="1600" spc="185" dirty="0">
                <a:latin typeface="Arial"/>
                <a:cs typeface="Arial"/>
              </a:rPr>
              <a:t> </a:t>
            </a:r>
            <a:r>
              <a:rPr sz="1600" spc="-5" dirty="0">
                <a:latin typeface="Arial"/>
                <a:cs typeface="Arial"/>
              </a:rPr>
              <a:t>etc)</a:t>
            </a:r>
            <a:endParaRPr sz="1600" dirty="0">
              <a:latin typeface="Arial"/>
              <a:cs typeface="Arial"/>
            </a:endParaRPr>
          </a:p>
          <a:p>
            <a:pPr marL="299085" indent="-287020">
              <a:lnSpc>
                <a:spcPct val="100000"/>
              </a:lnSpc>
              <a:buChar char="•"/>
              <a:tabLst>
                <a:tab pos="299085" algn="l"/>
                <a:tab pos="299720" algn="l"/>
              </a:tabLst>
            </a:pPr>
            <a:r>
              <a:rPr sz="1600" dirty="0">
                <a:latin typeface="Arial"/>
                <a:cs typeface="Arial"/>
              </a:rPr>
              <a:t>Inability </a:t>
            </a:r>
            <a:r>
              <a:rPr sz="1600" spc="-5" dirty="0">
                <a:latin typeface="Arial"/>
                <a:cs typeface="Arial"/>
              </a:rPr>
              <a:t>to</a:t>
            </a:r>
            <a:r>
              <a:rPr sz="1600" spc="-20" dirty="0">
                <a:latin typeface="Arial"/>
                <a:cs typeface="Arial"/>
              </a:rPr>
              <a:t> </a:t>
            </a:r>
            <a:r>
              <a:rPr sz="1600" spc="-5" dirty="0">
                <a:latin typeface="Arial"/>
                <a:cs typeface="Arial"/>
              </a:rPr>
              <a:t>Evaluate</a:t>
            </a:r>
            <a:endParaRPr sz="1600" dirty="0">
              <a:latin typeface="Arial"/>
              <a:cs typeface="Arial"/>
            </a:endParaRPr>
          </a:p>
          <a:p>
            <a:pPr marL="756285" lvl="1" indent="-287020">
              <a:lnSpc>
                <a:spcPct val="100000"/>
              </a:lnSpc>
              <a:buChar char="•"/>
              <a:tabLst>
                <a:tab pos="756285" algn="l"/>
                <a:tab pos="756920" algn="l"/>
              </a:tabLst>
            </a:pPr>
            <a:r>
              <a:rPr sz="1600" spc="-10" dirty="0">
                <a:latin typeface="Arial"/>
                <a:cs typeface="Arial"/>
              </a:rPr>
              <a:t>Candidate has been </a:t>
            </a:r>
            <a:r>
              <a:rPr sz="1600" spc="-5" dirty="0">
                <a:latin typeface="Arial"/>
                <a:cs typeface="Arial"/>
              </a:rPr>
              <a:t>unable to train for an extended period of</a:t>
            </a:r>
            <a:r>
              <a:rPr sz="1600" spc="110" dirty="0">
                <a:latin typeface="Arial"/>
                <a:cs typeface="Arial"/>
              </a:rPr>
              <a:t> </a:t>
            </a:r>
            <a:r>
              <a:rPr sz="1600" spc="-5" dirty="0">
                <a:latin typeface="Arial"/>
                <a:cs typeface="Arial"/>
              </a:rPr>
              <a:t>time</a:t>
            </a:r>
            <a:endParaRPr sz="1600" dirty="0">
              <a:latin typeface="Arial"/>
              <a:cs typeface="Arial"/>
            </a:endParaRPr>
          </a:p>
          <a:p>
            <a:pPr marL="299085" indent="-287020">
              <a:lnSpc>
                <a:spcPct val="100000"/>
              </a:lnSpc>
              <a:buChar char="•"/>
              <a:tabLst>
                <a:tab pos="299085" algn="l"/>
                <a:tab pos="299720" algn="l"/>
              </a:tabLst>
            </a:pPr>
            <a:r>
              <a:rPr sz="1600" spc="-5" dirty="0">
                <a:latin typeface="Arial"/>
                <a:cs typeface="Arial"/>
              </a:rPr>
              <a:t>Performance</a:t>
            </a:r>
            <a:endParaRPr sz="1600" dirty="0">
              <a:latin typeface="Arial"/>
              <a:cs typeface="Arial"/>
            </a:endParaRPr>
          </a:p>
          <a:p>
            <a:pPr marL="756285" lvl="1" indent="-287020">
              <a:lnSpc>
                <a:spcPct val="100000"/>
              </a:lnSpc>
              <a:buChar char="•"/>
              <a:tabLst>
                <a:tab pos="756285" algn="l"/>
                <a:tab pos="756920" algn="l"/>
              </a:tabLst>
            </a:pPr>
            <a:r>
              <a:rPr sz="1600" spc="-5" dirty="0">
                <a:latin typeface="Arial"/>
                <a:cs typeface="Arial"/>
              </a:rPr>
              <a:t>Performance Review </a:t>
            </a:r>
            <a:r>
              <a:rPr sz="1600" spc="-10" dirty="0">
                <a:latin typeface="Arial"/>
                <a:cs typeface="Arial"/>
              </a:rPr>
              <a:t>Boards </a:t>
            </a:r>
            <a:r>
              <a:rPr sz="1600" spc="-5" dirty="0">
                <a:latin typeface="Arial"/>
                <a:cs typeface="Arial"/>
              </a:rPr>
              <a:t>(Initial, Incidental,</a:t>
            </a:r>
            <a:r>
              <a:rPr sz="1600" spc="30" dirty="0">
                <a:latin typeface="Arial"/>
                <a:cs typeface="Arial"/>
              </a:rPr>
              <a:t> </a:t>
            </a:r>
            <a:r>
              <a:rPr sz="1600" spc="-5" dirty="0">
                <a:latin typeface="Arial"/>
                <a:cs typeface="Arial"/>
              </a:rPr>
              <a:t>Final)</a:t>
            </a:r>
            <a:endParaRPr sz="1600" dirty="0">
              <a:latin typeface="Arial"/>
              <a:cs typeface="Arial"/>
            </a:endParaRPr>
          </a:p>
          <a:p>
            <a:pPr marL="756285" lvl="1" indent="-287020">
              <a:lnSpc>
                <a:spcPct val="100000"/>
              </a:lnSpc>
              <a:buChar char="•"/>
              <a:tabLst>
                <a:tab pos="756285" algn="l"/>
                <a:tab pos="756920" algn="l"/>
              </a:tabLst>
            </a:pPr>
            <a:r>
              <a:rPr sz="1600" spc="-5" dirty="0">
                <a:latin typeface="Arial"/>
                <a:cs typeface="Arial"/>
              </a:rPr>
              <a:t>Driven by events, </a:t>
            </a:r>
            <a:r>
              <a:rPr sz="1600" spc="-10" dirty="0">
                <a:latin typeface="Arial"/>
                <a:cs typeface="Arial"/>
              </a:rPr>
              <a:t>not</a:t>
            </a:r>
            <a:r>
              <a:rPr sz="1600" spc="30" dirty="0">
                <a:latin typeface="Arial"/>
                <a:cs typeface="Arial"/>
              </a:rPr>
              <a:t> </a:t>
            </a:r>
            <a:r>
              <a:rPr sz="1600" spc="-10" dirty="0">
                <a:latin typeface="Arial"/>
                <a:cs typeface="Arial"/>
              </a:rPr>
              <a:t>week</a:t>
            </a:r>
            <a:endParaRPr sz="1600" dirty="0">
              <a:latin typeface="Arial"/>
              <a:cs typeface="Arial"/>
            </a:endParaRPr>
          </a:p>
          <a:p>
            <a:pPr marL="299085" indent="-287020">
              <a:lnSpc>
                <a:spcPct val="100000"/>
              </a:lnSpc>
              <a:buChar char="•"/>
              <a:tabLst>
                <a:tab pos="299085" algn="l"/>
                <a:tab pos="299720" algn="l"/>
              </a:tabLst>
            </a:pPr>
            <a:r>
              <a:rPr sz="1600" spc="-5" dirty="0">
                <a:latin typeface="Arial"/>
                <a:cs typeface="Arial"/>
              </a:rPr>
              <a:t>Incidental</a:t>
            </a:r>
            <a:endParaRPr sz="1600" dirty="0">
              <a:latin typeface="Arial"/>
              <a:cs typeface="Arial"/>
            </a:endParaRPr>
          </a:p>
          <a:p>
            <a:pPr marL="756285" lvl="1" indent="-287020">
              <a:lnSpc>
                <a:spcPct val="100000"/>
              </a:lnSpc>
              <a:buChar char="•"/>
              <a:tabLst>
                <a:tab pos="756285" algn="l"/>
                <a:tab pos="756920" algn="l"/>
              </a:tabLst>
            </a:pPr>
            <a:r>
              <a:rPr sz="1600" spc="-10" dirty="0">
                <a:latin typeface="Arial"/>
                <a:cs typeface="Arial"/>
              </a:rPr>
              <a:t>Can happen any </a:t>
            </a:r>
            <a:r>
              <a:rPr sz="1600" spc="-5" dirty="0">
                <a:latin typeface="Arial"/>
                <a:cs typeface="Arial"/>
              </a:rPr>
              <a:t>time during the </a:t>
            </a:r>
            <a:r>
              <a:rPr sz="1600" spc="-10" dirty="0">
                <a:latin typeface="Arial"/>
                <a:cs typeface="Arial"/>
              </a:rPr>
              <a:t>Program </a:t>
            </a:r>
            <a:r>
              <a:rPr sz="1600" spc="-5" dirty="0">
                <a:latin typeface="Arial"/>
                <a:cs typeface="Arial"/>
              </a:rPr>
              <a:t>of</a:t>
            </a:r>
            <a:r>
              <a:rPr sz="1600" spc="100" dirty="0">
                <a:latin typeface="Arial"/>
                <a:cs typeface="Arial"/>
              </a:rPr>
              <a:t> </a:t>
            </a:r>
            <a:r>
              <a:rPr sz="1600" spc="-5" dirty="0">
                <a:latin typeface="Arial"/>
                <a:cs typeface="Arial"/>
              </a:rPr>
              <a:t>Instruction</a:t>
            </a:r>
            <a:endParaRPr sz="1600" dirty="0">
              <a:latin typeface="Arial"/>
              <a:cs typeface="Arial"/>
            </a:endParaRPr>
          </a:p>
          <a:p>
            <a:pPr marL="756285" lvl="1" indent="-287020">
              <a:lnSpc>
                <a:spcPct val="100000"/>
              </a:lnSpc>
              <a:buChar char="•"/>
              <a:tabLst>
                <a:tab pos="756285" algn="l"/>
                <a:tab pos="756920" algn="l"/>
              </a:tabLst>
            </a:pPr>
            <a:r>
              <a:rPr sz="1600" spc="-5" dirty="0">
                <a:latin typeface="Arial"/>
                <a:cs typeface="Arial"/>
              </a:rPr>
              <a:t>Egregious act or acts that </a:t>
            </a:r>
            <a:r>
              <a:rPr sz="1600" spc="-10" dirty="0">
                <a:latin typeface="Arial"/>
                <a:cs typeface="Arial"/>
              </a:rPr>
              <a:t>warrant </a:t>
            </a:r>
            <a:r>
              <a:rPr sz="1600" spc="-5" dirty="0">
                <a:latin typeface="Arial"/>
                <a:cs typeface="Arial"/>
              </a:rPr>
              <a:t>immediate dismissal from</a:t>
            </a:r>
            <a:r>
              <a:rPr sz="1600" spc="110" dirty="0">
                <a:latin typeface="Arial"/>
                <a:cs typeface="Arial"/>
              </a:rPr>
              <a:t> </a:t>
            </a:r>
            <a:r>
              <a:rPr sz="1600" spc="-10" dirty="0">
                <a:latin typeface="Arial"/>
                <a:cs typeface="Arial"/>
              </a:rPr>
              <a:t>OCS</a:t>
            </a:r>
            <a:endParaRPr sz="1600" dirty="0">
              <a:latin typeface="Arial"/>
              <a:cs typeface="Arial"/>
            </a:endParaRPr>
          </a:p>
        </p:txBody>
      </p:sp>
      <p:sp>
        <p:nvSpPr>
          <p:cNvPr id="3" name="object 3"/>
          <p:cNvSpPr txBox="1"/>
          <p:nvPr/>
        </p:nvSpPr>
        <p:spPr>
          <a:xfrm>
            <a:off x="231140" y="5738366"/>
            <a:ext cx="7909559" cy="100076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Arial"/>
                <a:cs typeface="Arial"/>
              </a:rPr>
              <a:t>Process</a:t>
            </a:r>
            <a:endParaRPr sz="1600">
              <a:latin typeface="Arial"/>
              <a:cs typeface="Arial"/>
            </a:endParaRPr>
          </a:p>
          <a:p>
            <a:pPr marL="299085" indent="-287020">
              <a:lnSpc>
                <a:spcPct val="100000"/>
              </a:lnSpc>
              <a:buChar char="•"/>
              <a:tabLst>
                <a:tab pos="299085" algn="l"/>
                <a:tab pos="299720" algn="l"/>
              </a:tabLst>
            </a:pPr>
            <a:r>
              <a:rPr sz="1600" spc="-30" dirty="0">
                <a:latin typeface="Arial"/>
                <a:cs typeface="Arial"/>
              </a:rPr>
              <a:t>Very </a:t>
            </a:r>
            <a:r>
              <a:rPr sz="1600" spc="-5" dirty="0">
                <a:latin typeface="Arial"/>
                <a:cs typeface="Arial"/>
              </a:rPr>
              <a:t>detailed </a:t>
            </a:r>
            <a:r>
              <a:rPr sz="1600" spc="-10" dirty="0">
                <a:latin typeface="Arial"/>
                <a:cs typeface="Arial"/>
              </a:rPr>
              <a:t>and </a:t>
            </a:r>
            <a:r>
              <a:rPr sz="1600" spc="-5" dirty="0">
                <a:latin typeface="Arial"/>
                <a:cs typeface="Arial"/>
              </a:rPr>
              <a:t>deliberate</a:t>
            </a:r>
            <a:r>
              <a:rPr sz="1600" spc="25" dirty="0">
                <a:latin typeface="Arial"/>
                <a:cs typeface="Arial"/>
              </a:rPr>
              <a:t> </a:t>
            </a:r>
            <a:r>
              <a:rPr sz="1600" spc="-10" dirty="0">
                <a:latin typeface="Arial"/>
                <a:cs typeface="Arial"/>
              </a:rPr>
              <a:t>approach</a:t>
            </a:r>
            <a:endParaRPr sz="1600">
              <a:latin typeface="Arial"/>
              <a:cs typeface="Arial"/>
            </a:endParaRPr>
          </a:p>
          <a:p>
            <a:pPr marL="756285" marR="5080" lvl="1" indent="-287020">
              <a:lnSpc>
                <a:spcPct val="100000"/>
              </a:lnSpc>
              <a:buChar char="•"/>
              <a:tabLst>
                <a:tab pos="756285" algn="l"/>
                <a:tab pos="756920" algn="l"/>
              </a:tabLst>
            </a:pPr>
            <a:r>
              <a:rPr sz="1600" spc="-5" dirty="0">
                <a:latin typeface="Arial"/>
                <a:cs typeface="Arial"/>
              </a:rPr>
              <a:t>Platoon, </a:t>
            </a:r>
            <a:r>
              <a:rPr sz="1600" spc="-25" dirty="0">
                <a:latin typeface="Arial"/>
                <a:cs typeface="Arial"/>
              </a:rPr>
              <a:t>Company, </a:t>
            </a:r>
            <a:r>
              <a:rPr sz="1600" spc="-10" dirty="0">
                <a:latin typeface="Arial"/>
                <a:cs typeface="Arial"/>
              </a:rPr>
              <a:t>Coordinator </a:t>
            </a:r>
            <a:r>
              <a:rPr sz="1600" spc="-5" dirty="0">
                <a:latin typeface="Arial"/>
                <a:cs typeface="Arial"/>
              </a:rPr>
              <a:t>of Student </a:t>
            </a:r>
            <a:r>
              <a:rPr sz="1600" dirty="0">
                <a:latin typeface="Arial"/>
                <a:cs typeface="Arial"/>
              </a:rPr>
              <a:t>Activities </a:t>
            </a:r>
            <a:r>
              <a:rPr sz="1600" spc="-10" dirty="0">
                <a:latin typeface="Arial"/>
                <a:cs typeface="Arial"/>
              </a:rPr>
              <a:t>and MCRC </a:t>
            </a:r>
            <a:r>
              <a:rPr sz="1600" spc="-5" dirty="0">
                <a:latin typeface="Arial"/>
                <a:cs typeface="Arial"/>
              </a:rPr>
              <a:t>Liaison, </a:t>
            </a:r>
            <a:r>
              <a:rPr sz="1600" spc="-10" dirty="0">
                <a:latin typeface="Arial"/>
                <a:cs typeface="Arial"/>
              </a:rPr>
              <a:t>ending  </a:t>
            </a:r>
            <a:r>
              <a:rPr sz="1600" spc="-5" dirty="0">
                <a:latin typeface="Arial"/>
                <a:cs typeface="Arial"/>
              </a:rPr>
              <a:t>with a formal command-level screening by the </a:t>
            </a:r>
            <a:r>
              <a:rPr sz="1600" spc="-10" dirty="0">
                <a:latin typeface="Arial"/>
                <a:cs typeface="Arial"/>
              </a:rPr>
              <a:t>CO,</a:t>
            </a:r>
            <a:r>
              <a:rPr sz="1600" spc="75" dirty="0">
                <a:latin typeface="Arial"/>
                <a:cs typeface="Arial"/>
              </a:rPr>
              <a:t> </a:t>
            </a:r>
            <a:r>
              <a:rPr sz="1600" spc="-10" dirty="0">
                <a:latin typeface="Arial"/>
                <a:cs typeface="Arial"/>
              </a:rPr>
              <a:t>OCS</a:t>
            </a:r>
            <a:endParaRPr sz="1600">
              <a:latin typeface="Arial"/>
              <a:cs typeface="Arial"/>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 dirty="0"/>
              <a:t>Screening and Evaluating</a:t>
            </a:r>
            <a:r>
              <a:rPr spc="-110" dirty="0"/>
              <a:t> </a:t>
            </a:r>
            <a:r>
              <a:rPr spc="-5" dirty="0"/>
              <a:t>Process</a:t>
            </a:r>
          </a:p>
        </p:txBody>
      </p:sp>
      <p:sp>
        <p:nvSpPr>
          <p:cNvPr id="5" name="object 5"/>
          <p:cNvSpPr txBox="1"/>
          <p:nvPr/>
        </p:nvSpPr>
        <p:spPr>
          <a:xfrm>
            <a:off x="8801225" y="6515592"/>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9</a:t>
            </a:r>
            <a:endParaRPr sz="1800">
              <a:latin typeface="Arial"/>
              <a:cs typeface="Arial"/>
            </a:endParaRPr>
          </a:p>
        </p:txBody>
      </p:sp>
    </p:spTree>
    <p:extLst>
      <p:ext uri="{BB962C8B-B14F-4D97-AF65-F5344CB8AC3E}">
        <p14:creationId xmlns:p14="http://schemas.microsoft.com/office/powerpoint/2010/main" val="175406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82563" y="1423988"/>
            <a:ext cx="8991600" cy="5410200"/>
          </a:xfrm>
        </p:spPr>
        <p:txBody>
          <a:bodyPr/>
          <a:lstStyle/>
          <a:p>
            <a:pPr marL="290513" indent="-290513" eaLnBrk="1" hangingPunct="1">
              <a:lnSpc>
                <a:spcPct val="90000"/>
              </a:lnSpc>
              <a:defRPr/>
            </a:pPr>
            <a:r>
              <a:rPr lang="en-US" sz="2400" b="1" dirty="0" smtClean="0"/>
              <a:t>The Marine Corps seeks leadership potential</a:t>
            </a:r>
          </a:p>
          <a:p>
            <a:pPr marL="692150" lvl="1" indent="-287338" eaLnBrk="1" hangingPunct="1">
              <a:lnSpc>
                <a:spcPct val="90000"/>
              </a:lnSpc>
              <a:defRPr/>
            </a:pPr>
            <a:r>
              <a:rPr lang="en-US" sz="2000" dirty="0" smtClean="0"/>
              <a:t>Autobiography/Achievements </a:t>
            </a:r>
          </a:p>
          <a:p>
            <a:pPr marL="692150" lvl="1" indent="-287338" eaLnBrk="1" hangingPunct="1">
              <a:lnSpc>
                <a:spcPct val="90000"/>
              </a:lnSpc>
              <a:defRPr/>
            </a:pPr>
            <a:r>
              <a:rPr lang="en-US" sz="2000" dirty="0" smtClean="0"/>
              <a:t>Commander’s interview</a:t>
            </a:r>
          </a:p>
          <a:p>
            <a:pPr marL="692150" lvl="1" indent="-287338" eaLnBrk="1" hangingPunct="1">
              <a:lnSpc>
                <a:spcPct val="90000"/>
              </a:lnSpc>
              <a:defRPr/>
            </a:pPr>
            <a:r>
              <a:rPr lang="en-US" sz="2000" dirty="0" smtClean="0"/>
              <a:t>Leadership essay</a:t>
            </a:r>
          </a:p>
          <a:p>
            <a:pPr marL="692150" lvl="1" indent="-287338" eaLnBrk="1" hangingPunct="1">
              <a:lnSpc>
                <a:spcPct val="90000"/>
              </a:lnSpc>
              <a:defRPr/>
            </a:pPr>
            <a:r>
              <a:rPr lang="en-US" sz="2000" dirty="0" smtClean="0"/>
              <a:t>Impromptu speech</a:t>
            </a:r>
          </a:p>
          <a:p>
            <a:pPr marL="692150" lvl="1" indent="-287338" eaLnBrk="1" hangingPunct="1">
              <a:lnSpc>
                <a:spcPct val="90000"/>
              </a:lnSpc>
              <a:defRPr/>
            </a:pPr>
            <a:r>
              <a:rPr lang="en-US" sz="2000" dirty="0" smtClean="0"/>
              <a:t>Leadership billets</a:t>
            </a:r>
          </a:p>
          <a:p>
            <a:pPr marL="404812" lvl="1" indent="0" eaLnBrk="1" hangingPunct="1">
              <a:lnSpc>
                <a:spcPct val="90000"/>
              </a:lnSpc>
              <a:buFontTx/>
              <a:buNone/>
              <a:defRPr/>
            </a:pPr>
            <a:endParaRPr lang="en-US" sz="2000" dirty="0" smtClean="0">
              <a:effectLst>
                <a:outerShdw blurRad="38100" dist="38100" dir="2700000" algn="tl">
                  <a:srgbClr val="C0C0C0"/>
                </a:outerShdw>
              </a:effectLst>
            </a:endParaRPr>
          </a:p>
          <a:p>
            <a:pPr marL="290513" indent="-290513" eaLnBrk="1" hangingPunct="1">
              <a:lnSpc>
                <a:spcPct val="90000"/>
              </a:lnSpc>
              <a:defRPr/>
            </a:pPr>
            <a:r>
              <a:rPr lang="en-US" sz="2400" b="1" dirty="0" smtClean="0"/>
              <a:t>Attributes</a:t>
            </a:r>
          </a:p>
          <a:p>
            <a:pPr marL="692150" lvl="1" indent="-287338" eaLnBrk="1" hangingPunct="1">
              <a:lnSpc>
                <a:spcPct val="90000"/>
              </a:lnSpc>
              <a:defRPr/>
            </a:pPr>
            <a:r>
              <a:rPr lang="en-US" sz="2000" dirty="0" smtClean="0"/>
              <a:t>Leading peers</a:t>
            </a:r>
          </a:p>
          <a:p>
            <a:pPr marL="692150" lvl="1" indent="-287338" eaLnBrk="1" hangingPunct="1">
              <a:lnSpc>
                <a:spcPct val="90000"/>
              </a:lnSpc>
              <a:defRPr/>
            </a:pPr>
            <a:r>
              <a:rPr lang="en-US" sz="2000" dirty="0" smtClean="0"/>
              <a:t>Command presence</a:t>
            </a:r>
          </a:p>
          <a:p>
            <a:pPr marL="692150" lvl="1" indent="-287338" eaLnBrk="1" hangingPunct="1">
              <a:lnSpc>
                <a:spcPct val="90000"/>
              </a:lnSpc>
              <a:defRPr/>
            </a:pPr>
            <a:r>
              <a:rPr lang="en-US" sz="2000" dirty="0" smtClean="0"/>
              <a:t>Decision-making</a:t>
            </a:r>
          </a:p>
          <a:p>
            <a:pPr marL="692150" lvl="1" indent="-287338" eaLnBrk="1" hangingPunct="1">
              <a:lnSpc>
                <a:spcPct val="90000"/>
              </a:lnSpc>
              <a:defRPr/>
            </a:pPr>
            <a:r>
              <a:rPr lang="en-US" sz="2000" dirty="0" smtClean="0"/>
              <a:t>Communication skills</a:t>
            </a:r>
          </a:p>
          <a:p>
            <a:pPr marL="692150" lvl="1" indent="-287338" eaLnBrk="1" hangingPunct="1">
              <a:lnSpc>
                <a:spcPct val="90000"/>
              </a:lnSpc>
              <a:defRPr/>
            </a:pPr>
            <a:r>
              <a:rPr lang="en-US" sz="2000" dirty="0" smtClean="0"/>
              <a:t>Judgment and bearing </a:t>
            </a:r>
          </a:p>
          <a:p>
            <a:pPr marL="692150" lvl="1" indent="-287338" eaLnBrk="1" hangingPunct="1">
              <a:lnSpc>
                <a:spcPct val="90000"/>
              </a:lnSpc>
              <a:defRPr/>
            </a:pPr>
            <a:r>
              <a:rPr lang="en-US" sz="2000" dirty="0" smtClean="0"/>
              <a:t>Effectiveness under </a:t>
            </a:r>
            <a:br>
              <a:rPr lang="en-US" sz="2000" dirty="0" smtClean="0"/>
            </a:br>
            <a:r>
              <a:rPr lang="en-US" sz="2000" dirty="0" smtClean="0"/>
              <a:t>arduous military conditions</a:t>
            </a:r>
          </a:p>
          <a:p>
            <a:pPr marL="692150" lvl="1" indent="-287338" eaLnBrk="1" hangingPunct="1">
              <a:lnSpc>
                <a:spcPct val="90000"/>
              </a:lnSpc>
              <a:defRPr/>
            </a:pPr>
            <a:endParaRPr lang="en-US" sz="2000" dirty="0" smtClean="0"/>
          </a:p>
        </p:txBody>
      </p:sp>
      <p:pic>
        <p:nvPicPr>
          <p:cNvPr id="235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97125"/>
            <a:ext cx="5181600" cy="345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4"/>
          <p:cNvSpPr txBox="1">
            <a:spLocks noChangeArrowheads="1"/>
          </p:cNvSpPr>
          <p:nvPr/>
        </p:nvSpPr>
        <p:spPr>
          <a:xfrm>
            <a:off x="533400" y="228600"/>
            <a:ext cx="82296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b="1" kern="0" dirty="0" smtClean="0"/>
              <a:t>Leadership Evaluation</a:t>
            </a:r>
          </a:p>
        </p:txBody>
      </p:sp>
      <p:sp>
        <p:nvSpPr>
          <p:cNvPr id="23557" name="Slide Number Placeholder 2"/>
          <p:cNvSpPr>
            <a:spLocks noGrp="1"/>
          </p:cNvSpPr>
          <p:nvPr>
            <p:ph type="sldNum" sz="quarter" idx="12"/>
          </p:nvPr>
        </p:nvSpPr>
        <p:spPr bwMode="auto">
          <a:xfrm>
            <a:off x="8458200" y="637857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5368306-F44D-4BA1-A4F7-16890B1B5C9A}" type="slidenum">
              <a:rPr lang="en-US" altLang="en-US" sz="1800" smtClean="0"/>
              <a:pPr>
                <a:spcBef>
                  <a:spcPct val="0"/>
                </a:spcBef>
                <a:buFontTx/>
                <a:buNone/>
              </a:pPr>
              <a:t>12</a:t>
            </a:fld>
            <a:endParaRPr lang="en-US" altLang="en-US" sz="1800"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838200" y="228600"/>
            <a:ext cx="7391400" cy="685800"/>
          </a:xfrm>
        </p:spPr>
        <p:txBody>
          <a:bodyPr/>
          <a:lstStyle/>
          <a:p>
            <a:pPr eaLnBrk="1" hangingPunct="1">
              <a:defRPr/>
            </a:pPr>
            <a:r>
              <a:rPr lang="en-US" dirty="0" smtClean="0"/>
              <a:t>Physical Fitness Evaluation</a:t>
            </a:r>
          </a:p>
        </p:txBody>
      </p:sp>
      <p:pic>
        <p:nvPicPr>
          <p:cNvPr id="25603" name="Picture 9" descr="C:\TEMP\bluebar.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995363"/>
            <a:ext cx="91440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txBox="1">
            <a:spLocks/>
          </p:cNvSpPr>
          <p:nvPr/>
        </p:nvSpPr>
        <p:spPr>
          <a:xfrm>
            <a:off x="419100" y="1371600"/>
            <a:ext cx="8458200" cy="4876800"/>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buFontTx/>
              <a:buNone/>
              <a:defRPr/>
            </a:pPr>
            <a:r>
              <a:rPr lang="en-US" sz="1800" b="1" kern="0" dirty="0" smtClean="0">
                <a:cs typeface="Arial" charset="0"/>
              </a:rPr>
              <a:t>PT Schedule</a:t>
            </a:r>
          </a:p>
          <a:p>
            <a:pPr marL="0" lvl="1" indent="0">
              <a:buFontTx/>
              <a:buNone/>
              <a:defRPr/>
            </a:pPr>
            <a:r>
              <a:rPr lang="en-US" sz="1800" kern="0" dirty="0" smtClean="0">
                <a:cs typeface="Arial" charset="0"/>
              </a:rPr>
              <a:t>All PT is conducted outdoors:</a:t>
            </a:r>
            <a:endParaRPr lang="en-US" sz="1800" b="1" kern="0" dirty="0" smtClean="0">
              <a:cs typeface="Arial" charset="0"/>
            </a:endParaRPr>
          </a:p>
          <a:p>
            <a:pPr marL="285750" lvl="1">
              <a:buFontTx/>
              <a:buChar char="-"/>
              <a:defRPr/>
            </a:pPr>
            <a:r>
              <a:rPr lang="en-US" sz="1800" kern="0" dirty="0" smtClean="0">
                <a:cs typeface="Arial" charset="0"/>
              </a:rPr>
              <a:t>Candidates must arrive prepared and conditioned</a:t>
            </a:r>
          </a:p>
          <a:p>
            <a:pPr marL="285750" lvl="1">
              <a:buFontTx/>
              <a:buChar char="-"/>
              <a:defRPr/>
            </a:pPr>
            <a:r>
              <a:rPr lang="en-US" sz="1800" kern="0" dirty="0">
                <a:cs typeface="Arial" charset="0"/>
              </a:rPr>
              <a:t>Candidates on average cover </a:t>
            </a:r>
            <a:r>
              <a:rPr lang="en-US" sz="1800" kern="0" dirty="0" smtClean="0">
                <a:cs typeface="Arial" charset="0"/>
              </a:rPr>
              <a:t>51 </a:t>
            </a:r>
            <a:r>
              <a:rPr lang="en-US" sz="1800" kern="0" dirty="0">
                <a:cs typeface="Arial" charset="0"/>
              </a:rPr>
              <a:t>miles per </a:t>
            </a:r>
            <a:r>
              <a:rPr lang="en-US" sz="1800" kern="0" dirty="0" smtClean="0">
                <a:cs typeface="Arial" charset="0"/>
              </a:rPr>
              <a:t>week</a:t>
            </a:r>
            <a:endParaRPr lang="en-US" sz="1800" kern="0" dirty="0">
              <a:cs typeface="Arial" charset="0"/>
            </a:endParaRPr>
          </a:p>
          <a:p>
            <a:pPr marL="285750" lvl="1">
              <a:buFontTx/>
              <a:buChar char="-"/>
              <a:defRPr/>
            </a:pPr>
            <a:r>
              <a:rPr lang="en-US" sz="1800" kern="0" dirty="0">
                <a:cs typeface="Arial" charset="0"/>
              </a:rPr>
              <a:t>Candidates typically burn </a:t>
            </a:r>
            <a:r>
              <a:rPr lang="en-US" sz="1800" kern="0" dirty="0" smtClean="0">
                <a:cs typeface="Arial" charset="0"/>
              </a:rPr>
              <a:t>3200 </a:t>
            </a:r>
            <a:r>
              <a:rPr lang="en-US" sz="1800" kern="0" dirty="0">
                <a:cs typeface="Arial" charset="0"/>
              </a:rPr>
              <a:t>calories per day</a:t>
            </a:r>
          </a:p>
          <a:p>
            <a:pPr marL="285750" lvl="1">
              <a:buFontTx/>
              <a:buChar char="-"/>
              <a:defRPr/>
            </a:pPr>
            <a:r>
              <a:rPr lang="en-US" sz="1800" kern="0" dirty="0" smtClean="0">
                <a:cs typeface="Arial" charset="0"/>
              </a:rPr>
              <a:t>Circuit based PT - (</a:t>
            </a:r>
            <a:r>
              <a:rPr lang="en-US" sz="1800" kern="0" dirty="0" smtClean="0"/>
              <a:t>Calisthenics) includes Upper Body Development, Abs/Push/Pull/Press, the Muscular Endurance Course and Fartlek Run Exercises</a:t>
            </a:r>
          </a:p>
          <a:p>
            <a:pPr marL="285750" lvl="1">
              <a:buFontTx/>
              <a:buChar char="-"/>
              <a:defRPr/>
            </a:pPr>
            <a:r>
              <a:rPr lang="en-US" sz="1800" kern="0" dirty="0" smtClean="0">
                <a:cs typeface="Arial" charset="0"/>
              </a:rPr>
              <a:t>Huge amount of running – between 3-5 miles</a:t>
            </a:r>
          </a:p>
          <a:p>
            <a:pPr marL="285750" lvl="1">
              <a:buFontTx/>
              <a:buChar char="-"/>
              <a:defRPr/>
            </a:pPr>
            <a:r>
              <a:rPr lang="en-US" sz="1800" kern="0" dirty="0" smtClean="0">
                <a:cs typeface="Arial" charset="0"/>
              </a:rPr>
              <a:t>Obstacle Course – mastery of techniques is essential</a:t>
            </a:r>
          </a:p>
          <a:p>
            <a:pPr marL="285750" lvl="1">
              <a:buFontTx/>
              <a:buChar char="-"/>
              <a:defRPr/>
            </a:pPr>
            <a:r>
              <a:rPr lang="en-US" sz="1800" kern="0" dirty="0" smtClean="0">
                <a:cs typeface="Arial" charset="0"/>
              </a:rPr>
              <a:t>Endurance Course – culminating PT event </a:t>
            </a:r>
          </a:p>
          <a:p>
            <a:pPr marL="285750" lvl="1">
              <a:buFontTx/>
              <a:buChar char="-"/>
              <a:defRPr/>
            </a:pPr>
            <a:r>
              <a:rPr lang="en-US" sz="1800" kern="0" dirty="0" smtClean="0">
                <a:cs typeface="Arial" charset="0"/>
              </a:rPr>
              <a:t>Hike Program -  3, 4, 6, 9 Mile Hikes with weight ranging from 45-51 </a:t>
            </a:r>
            <a:r>
              <a:rPr lang="en-US" sz="1800" kern="0" dirty="0" err="1" smtClean="0">
                <a:cs typeface="Arial" charset="0"/>
              </a:rPr>
              <a:t>lbs</a:t>
            </a:r>
            <a:endParaRPr lang="en-US" sz="1800" kern="0" dirty="0" smtClean="0">
              <a:cs typeface="Arial" charset="0"/>
            </a:endParaRPr>
          </a:p>
          <a:p>
            <a:pPr marL="285750" lvl="1">
              <a:buFontTx/>
              <a:buChar char="-"/>
              <a:defRPr/>
            </a:pPr>
            <a:r>
              <a:rPr lang="en-US" sz="1800" b="1" kern="0" dirty="0" smtClean="0">
                <a:cs typeface="Arial" charset="0"/>
              </a:rPr>
              <a:t>Graduation requirements – PFT, CFT (1</a:t>
            </a:r>
            <a:r>
              <a:rPr lang="en-US" sz="1800" b="1" kern="0" baseline="30000" dirty="0" smtClean="0">
                <a:cs typeface="Arial" charset="0"/>
              </a:rPr>
              <a:t>st</a:t>
            </a:r>
            <a:r>
              <a:rPr lang="en-US" sz="1800" b="1" kern="0" dirty="0" smtClean="0">
                <a:cs typeface="Arial" charset="0"/>
              </a:rPr>
              <a:t> class - 235), </a:t>
            </a:r>
            <a:r>
              <a:rPr lang="en-US" sz="1800" b="1" strike="sngStrike" kern="0" dirty="0" smtClean="0">
                <a:cs typeface="Arial" charset="0"/>
              </a:rPr>
              <a:t>E-Course &amp; 9.3 Mile Hike</a:t>
            </a:r>
          </a:p>
          <a:p>
            <a:pPr marL="285750" lvl="1">
              <a:buFontTx/>
              <a:buChar char="-"/>
              <a:defRPr/>
            </a:pPr>
            <a:endParaRPr lang="en-US" sz="1800" kern="0" dirty="0" smtClean="0">
              <a:cs typeface="Arial" charset="0"/>
            </a:endParaRPr>
          </a:p>
          <a:p>
            <a:pPr marL="0" lvl="1" indent="0">
              <a:buFontTx/>
              <a:buNone/>
              <a:defRPr/>
            </a:pPr>
            <a:endParaRPr lang="en-US" sz="1800" kern="0" dirty="0" smtClean="0">
              <a:cs typeface="Arial" charset="0"/>
            </a:endParaRPr>
          </a:p>
          <a:p>
            <a:pPr marL="0" lvl="1" indent="0">
              <a:buFontTx/>
              <a:buNone/>
              <a:defRPr/>
            </a:pPr>
            <a:r>
              <a:rPr lang="en-US" sz="1800" b="1" kern="0" dirty="0" smtClean="0">
                <a:cs typeface="Arial" charset="0"/>
              </a:rPr>
              <a:t>Typical Average PFT Score Increase </a:t>
            </a:r>
          </a:p>
          <a:p>
            <a:pPr marL="0" lvl="1" indent="0">
              <a:buFontTx/>
              <a:buNone/>
              <a:defRPr/>
            </a:pPr>
            <a:r>
              <a:rPr lang="en-US" sz="1800" kern="0" dirty="0" smtClean="0">
                <a:cs typeface="Arial" charset="0"/>
              </a:rPr>
              <a:t>- 3 mile run drop 1-2 mins / crunches increase 12-20 / pull ups increase 1-2</a:t>
            </a:r>
          </a:p>
          <a:p>
            <a:pPr marL="0" lvl="1" indent="0">
              <a:buFontTx/>
              <a:buNone/>
              <a:defRPr/>
            </a:pPr>
            <a:r>
              <a:rPr lang="en-US" sz="1800" kern="0" dirty="0" smtClean="0">
                <a:cs typeface="Arial" charset="0"/>
              </a:rPr>
              <a:t>- Candidates typically improve PFT score by 12-20 points</a:t>
            </a:r>
          </a:p>
          <a:p>
            <a:pPr marL="285750" lvl="1">
              <a:buFontTx/>
              <a:buChar char="-"/>
              <a:defRPr/>
            </a:pPr>
            <a:endParaRPr lang="en-US" sz="1800" kern="0" dirty="0" smtClean="0">
              <a:cs typeface="Arial" charset="0"/>
            </a:endParaRPr>
          </a:p>
          <a:p>
            <a:pPr marL="0" indent="0">
              <a:buFontTx/>
              <a:buNone/>
              <a:defRPr/>
            </a:pPr>
            <a:endParaRPr lang="en-US" kern="0" dirty="0"/>
          </a:p>
        </p:txBody>
      </p:sp>
      <p:sp>
        <p:nvSpPr>
          <p:cNvPr id="25605" name="Slide Number Placeholder 2"/>
          <p:cNvSpPr>
            <a:spLocks noGrp="1"/>
          </p:cNvSpPr>
          <p:nvPr>
            <p:ph type="sldNum" sz="quarter" idx="12"/>
          </p:nvPr>
        </p:nvSpPr>
        <p:spPr bwMode="auto">
          <a:xfrm>
            <a:off x="8382000" y="6375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05FA5686-A1C3-4618-9B19-171084C1F3D8}" type="slidenum">
              <a:rPr lang="en-US" altLang="en-US" sz="1800" smtClean="0"/>
              <a:pPr>
                <a:spcBef>
                  <a:spcPct val="0"/>
                </a:spcBef>
                <a:buFontTx/>
                <a:buNone/>
              </a:pPr>
              <a:t>13</a:t>
            </a:fld>
            <a:endParaRPr lang="en-US" altLang="en-US" sz="1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4294967295"/>
          </p:nvPr>
        </p:nvSpPr>
        <p:spPr bwMode="auto">
          <a:xfrm>
            <a:off x="7010400" y="6308725"/>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2A715CAD-766B-445D-98EE-44D9781EE76A}" type="slidenum">
              <a:rPr lang="en-US" altLang="en-US" sz="1800"/>
              <a:pPr>
                <a:spcBef>
                  <a:spcPct val="0"/>
                </a:spcBef>
                <a:buFontTx/>
                <a:buNone/>
              </a:pPr>
              <a:t>14</a:t>
            </a:fld>
            <a:endParaRPr lang="en-US" altLang="en-US" sz="1800"/>
          </a:p>
        </p:txBody>
      </p:sp>
      <p:sp>
        <p:nvSpPr>
          <p:cNvPr id="27652" name="TextBox 5"/>
          <p:cNvSpPr txBox="1">
            <a:spLocks noChangeArrowheads="1"/>
          </p:cNvSpPr>
          <p:nvPr/>
        </p:nvSpPr>
        <p:spPr bwMode="auto">
          <a:xfrm>
            <a:off x="4648200" y="-274638"/>
            <a:ext cx="5343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9600">
              <a:solidFill>
                <a:srgbClr val="FF0000"/>
              </a:solidFill>
            </a:endParaRPr>
          </a:p>
        </p:txBody>
      </p:sp>
      <p:sp>
        <p:nvSpPr>
          <p:cNvPr id="9" name="TextBox 8"/>
          <p:cNvSpPr txBox="1"/>
          <p:nvPr/>
        </p:nvSpPr>
        <p:spPr>
          <a:xfrm>
            <a:off x="750888" y="1447800"/>
            <a:ext cx="7620000" cy="4708525"/>
          </a:xfrm>
          <a:prstGeom prst="rect">
            <a:avLst/>
          </a:prstGeom>
          <a:noFill/>
          <a:ln>
            <a:noFill/>
          </a:ln>
        </p:spPr>
        <p:txBody>
          <a:bodyPr>
            <a:spAutoFit/>
          </a:bodyPr>
          <a:lstStyle/>
          <a:p>
            <a:pPr marL="914400" lvl="1" indent="-457200">
              <a:buFont typeface="Arial" panose="020B0604020202020204" pitchFamily="34" charset="0"/>
              <a:buChar char="•"/>
              <a:defRPr/>
            </a:pPr>
            <a:r>
              <a:rPr lang="en-US" sz="2400" dirty="0">
                <a:solidFill>
                  <a:srgbClr val="000000"/>
                </a:solidFill>
                <a:latin typeface="Calibri" panose="020F0502020204030204" pitchFamily="34" charset="0"/>
              </a:rPr>
              <a:t>Mileage a day = 9.00</a:t>
            </a:r>
          </a:p>
          <a:p>
            <a:pPr marL="914400" lvl="1" indent="-457200">
              <a:buFont typeface="Arial" panose="020B0604020202020204" pitchFamily="34" charset="0"/>
              <a:buChar char="•"/>
              <a:defRPr/>
            </a:pPr>
            <a:r>
              <a:rPr lang="en-US" sz="2400" dirty="0">
                <a:solidFill>
                  <a:srgbClr val="000000"/>
                </a:solidFill>
                <a:latin typeface="Calibri" panose="020F0502020204030204" pitchFamily="34" charset="0"/>
              </a:rPr>
              <a:t>Mileage a week = 59.32</a:t>
            </a:r>
          </a:p>
          <a:p>
            <a:pPr marL="914400" lvl="1" indent="-457200">
              <a:buFont typeface="Arial" panose="020B0604020202020204" pitchFamily="34" charset="0"/>
              <a:buChar char="•"/>
              <a:defRPr/>
            </a:pPr>
            <a:r>
              <a:rPr lang="en-US" sz="2400" dirty="0">
                <a:solidFill>
                  <a:srgbClr val="000000"/>
                </a:solidFill>
                <a:latin typeface="Calibri" panose="020F0502020204030204" pitchFamily="34" charset="0"/>
              </a:rPr>
              <a:t>Highest mileage day = 25.34 </a:t>
            </a:r>
          </a:p>
          <a:p>
            <a:pPr marL="914400" lvl="1" indent="-457200">
              <a:buFont typeface="Arial" panose="020B0604020202020204" pitchFamily="34" charset="0"/>
              <a:buChar char="•"/>
              <a:defRPr/>
            </a:pPr>
            <a:r>
              <a:rPr lang="en-US" sz="2400" dirty="0">
                <a:solidFill>
                  <a:srgbClr val="000000"/>
                </a:solidFill>
                <a:latin typeface="Calibri" panose="020F0502020204030204" pitchFamily="34" charset="0"/>
              </a:rPr>
              <a:t>Highest mileage week = 76.02 </a:t>
            </a:r>
          </a:p>
          <a:p>
            <a:pPr marL="914400" lvl="1" indent="-457200">
              <a:buFont typeface="Arial" panose="020B0604020202020204" pitchFamily="34" charset="0"/>
              <a:buChar char="•"/>
              <a:defRPr/>
            </a:pPr>
            <a:r>
              <a:rPr lang="en-US" sz="2400" dirty="0">
                <a:solidFill>
                  <a:srgbClr val="000000"/>
                </a:solidFill>
                <a:latin typeface="Calibri" panose="020F0502020204030204" pitchFamily="34" charset="0"/>
              </a:rPr>
              <a:t>Lowest mileage day = 1.75</a:t>
            </a:r>
          </a:p>
          <a:p>
            <a:pPr marL="914400" lvl="1" indent="-457200">
              <a:buFont typeface="Arial" panose="020B0604020202020204" pitchFamily="34" charset="0"/>
              <a:buChar char="•"/>
              <a:defRPr/>
            </a:pPr>
            <a:r>
              <a:rPr lang="en-US" sz="2400" dirty="0">
                <a:solidFill>
                  <a:srgbClr val="000000"/>
                </a:solidFill>
                <a:latin typeface="Calibri" panose="020F0502020204030204" pitchFamily="34" charset="0"/>
              </a:rPr>
              <a:t>Lowest mileage week = 36.31</a:t>
            </a:r>
          </a:p>
          <a:p>
            <a:pPr marL="914400" lvl="1" indent="-457200">
              <a:buFont typeface="Arial" panose="020B0604020202020204" pitchFamily="34" charset="0"/>
              <a:buChar char="•"/>
              <a:defRPr/>
            </a:pPr>
            <a:r>
              <a:rPr lang="en-US" sz="2400" dirty="0">
                <a:solidFill>
                  <a:srgbClr val="000000"/>
                </a:solidFill>
                <a:latin typeface="Calibri" panose="020F0502020204030204" pitchFamily="34" charset="0"/>
              </a:rPr>
              <a:t>Calories burned per day = 2715.80</a:t>
            </a:r>
          </a:p>
          <a:p>
            <a:pPr marL="914400" lvl="1" indent="-457200">
              <a:buFont typeface="Arial" panose="020B0604020202020204" pitchFamily="34" charset="0"/>
              <a:buChar char="•"/>
              <a:defRPr/>
            </a:pPr>
            <a:r>
              <a:rPr lang="en-US" sz="2400" dirty="0">
                <a:solidFill>
                  <a:srgbClr val="000000"/>
                </a:solidFill>
                <a:latin typeface="Calibri" panose="020F0502020204030204" pitchFamily="34" charset="0"/>
              </a:rPr>
              <a:t>Highest calories burned per day = 3824.50</a:t>
            </a:r>
          </a:p>
          <a:p>
            <a:pPr lvl="1">
              <a:defRPr/>
            </a:pPr>
            <a:endParaRPr lang="en-US" sz="2400" dirty="0">
              <a:solidFill>
                <a:srgbClr val="000000"/>
              </a:solidFill>
              <a:latin typeface="Calibri" panose="020F0502020204030204" pitchFamily="34" charset="0"/>
            </a:endParaRPr>
          </a:p>
          <a:p>
            <a:pPr marL="914400" lvl="1" indent="-457200">
              <a:buFont typeface="Arial" panose="020B0604020202020204" pitchFamily="34" charset="0"/>
              <a:buChar char="•"/>
              <a:defRPr/>
            </a:pPr>
            <a:endParaRPr lang="en-US" sz="2400" dirty="0">
              <a:solidFill>
                <a:srgbClr val="000000"/>
              </a:solidFill>
              <a:latin typeface="Calibri" panose="020F0502020204030204" pitchFamily="34" charset="0"/>
            </a:endParaRPr>
          </a:p>
          <a:p>
            <a:pPr marL="914400" lvl="1" indent="-457200">
              <a:buFont typeface="Wingdings" panose="05000000000000000000" pitchFamily="2" charset="2"/>
              <a:buChar char="v"/>
              <a:defRPr/>
            </a:pPr>
            <a:r>
              <a:rPr lang="en-US" sz="2000" dirty="0">
                <a:solidFill>
                  <a:srgbClr val="000000"/>
                </a:solidFill>
                <a:latin typeface="Calibri" panose="020F0502020204030204" pitchFamily="34" charset="0"/>
              </a:rPr>
              <a:t>Based off of averages from OCC-225 and OCC-226 (summer and fall 2017)</a:t>
            </a:r>
          </a:p>
          <a:p>
            <a:pPr marL="914400" lvl="1" indent="-457200">
              <a:buFont typeface="Wingdings" panose="05000000000000000000" pitchFamily="2" charset="2"/>
              <a:buChar char="v"/>
              <a:defRPr/>
            </a:pPr>
            <a:r>
              <a:rPr lang="en-US" sz="2000" dirty="0">
                <a:solidFill>
                  <a:srgbClr val="000000"/>
                </a:solidFill>
                <a:latin typeface="Calibri" panose="020F0502020204030204" pitchFamily="34" charset="0"/>
              </a:rPr>
              <a:t>Utilized newest version of </a:t>
            </a:r>
            <a:r>
              <a:rPr lang="en-US" sz="2000" dirty="0" err="1">
                <a:solidFill>
                  <a:srgbClr val="000000"/>
                </a:solidFill>
                <a:latin typeface="Calibri" panose="020F0502020204030204" pitchFamily="34" charset="0"/>
              </a:rPr>
              <a:t>VivoFit</a:t>
            </a:r>
            <a:r>
              <a:rPr lang="en-US" sz="2000" dirty="0">
                <a:solidFill>
                  <a:srgbClr val="000000"/>
                </a:solidFill>
                <a:latin typeface="Calibri" panose="020F0502020204030204" pitchFamily="34" charset="0"/>
              </a:rPr>
              <a:t> Activity Tracker</a:t>
            </a:r>
          </a:p>
        </p:txBody>
      </p:sp>
      <p:sp>
        <p:nvSpPr>
          <p:cNvPr id="6" name="Rectangle 4"/>
          <p:cNvSpPr txBox="1">
            <a:spLocks noChangeArrowheads="1"/>
          </p:cNvSpPr>
          <p:nvPr/>
        </p:nvSpPr>
        <p:spPr>
          <a:xfrm>
            <a:off x="533400" y="228600"/>
            <a:ext cx="82296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b="1" kern="0" dirty="0" smtClean="0"/>
              <a:t>OCS Mileage Data</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6" name="Rectangle 2"/>
          <p:cNvSpPr>
            <a:spLocks noGrp="1" noChangeArrowheads="1"/>
          </p:cNvSpPr>
          <p:nvPr>
            <p:ph type="title"/>
          </p:nvPr>
        </p:nvSpPr>
        <p:spPr>
          <a:xfrm>
            <a:off x="990600" y="161925"/>
            <a:ext cx="7239000" cy="628650"/>
          </a:xfrm>
        </p:spPr>
        <p:txBody>
          <a:bodyPr/>
          <a:lstStyle/>
          <a:p>
            <a:pPr>
              <a:defRPr/>
            </a:pPr>
            <a:r>
              <a:rPr lang="en-US" sz="2800" dirty="0" smtClean="0">
                <a:solidFill>
                  <a:schemeClr val="tx1"/>
                </a:solidFill>
              </a:rPr>
              <a:t>Average Indicators for Selected Candidates</a:t>
            </a:r>
            <a:endParaRPr lang="en-US" sz="2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4639"/>
            <a:ext cx="9144000" cy="3348722"/>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91400" cy="685800"/>
          </a:xfrm>
        </p:spPr>
        <p:txBody>
          <a:bodyPr/>
          <a:lstStyle/>
          <a:p>
            <a:pPr>
              <a:defRPr/>
            </a:pPr>
            <a:r>
              <a:rPr lang="en-US" dirty="0" smtClean="0">
                <a:solidFill>
                  <a:schemeClr val="tx1"/>
                </a:solidFill>
              </a:rPr>
              <a:t>End of Course Critiques/</a:t>
            </a:r>
            <a:br>
              <a:rPr lang="en-US" dirty="0" smtClean="0">
                <a:solidFill>
                  <a:schemeClr val="tx1"/>
                </a:solidFill>
              </a:rPr>
            </a:br>
            <a:r>
              <a:rPr lang="en-US" dirty="0" smtClean="0">
                <a:solidFill>
                  <a:schemeClr val="tx1"/>
                </a:solidFill>
              </a:rPr>
              <a:t>Candidate Comments</a:t>
            </a:r>
            <a:endParaRPr lang="en-US" dirty="0">
              <a:solidFill>
                <a:schemeClr val="tx1"/>
              </a:solidFill>
            </a:endParaRPr>
          </a:p>
        </p:txBody>
      </p:sp>
      <p:sp>
        <p:nvSpPr>
          <p:cNvPr id="31748" name="TextBox 4"/>
          <p:cNvSpPr txBox="1">
            <a:spLocks noChangeArrowheads="1"/>
          </p:cNvSpPr>
          <p:nvPr/>
        </p:nvSpPr>
        <p:spPr bwMode="auto">
          <a:xfrm>
            <a:off x="152400" y="1458913"/>
            <a:ext cx="8610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endParaRPr lang="en-US" altLang="en-US" sz="1600">
              <a:solidFill>
                <a:srgbClr val="000000"/>
              </a:solidFill>
            </a:endParaRPr>
          </a:p>
          <a:p>
            <a:pPr>
              <a:spcBef>
                <a:spcPct val="0"/>
              </a:spcBef>
            </a:pPr>
            <a:endParaRPr lang="en-US" altLang="en-US" sz="1600">
              <a:solidFill>
                <a:srgbClr val="000000"/>
              </a:solidFill>
            </a:endParaRPr>
          </a:p>
        </p:txBody>
      </p:sp>
      <p:sp>
        <p:nvSpPr>
          <p:cNvPr id="31749" name="TextBox 2"/>
          <p:cNvSpPr txBox="1">
            <a:spLocks noChangeArrowheads="1"/>
          </p:cNvSpPr>
          <p:nvPr/>
        </p:nvSpPr>
        <p:spPr bwMode="auto">
          <a:xfrm>
            <a:off x="63500" y="1143000"/>
            <a:ext cx="90805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pPr>
            <a:r>
              <a:rPr lang="en-US" altLang="en-US" sz="1800" dirty="0" smtClean="0">
                <a:solidFill>
                  <a:srgbClr val="000000"/>
                </a:solidFill>
              </a:rPr>
              <a:t>“I wish I had more time in the program with the OSO to improve on areas of concern prior to the course.”</a:t>
            </a:r>
            <a:endParaRPr lang="en-US" altLang="en-US" sz="1800" dirty="0">
              <a:solidFill>
                <a:srgbClr val="000000"/>
              </a:solidFill>
            </a:endParaRPr>
          </a:p>
          <a:p>
            <a:pPr>
              <a:spcBef>
                <a:spcPct val="0"/>
              </a:spcBef>
            </a:pPr>
            <a:endParaRPr lang="en-US" altLang="en-US" sz="1800" dirty="0">
              <a:solidFill>
                <a:srgbClr val="000000"/>
              </a:solidFill>
            </a:endParaRPr>
          </a:p>
          <a:p>
            <a:pPr>
              <a:spcBef>
                <a:spcPct val="0"/>
              </a:spcBef>
            </a:pPr>
            <a:r>
              <a:rPr lang="en-US" altLang="en-US" sz="1800" dirty="0">
                <a:solidFill>
                  <a:srgbClr val="000000"/>
                </a:solidFill>
              </a:rPr>
              <a:t>“A mini OCS would have been helpful.”</a:t>
            </a:r>
          </a:p>
          <a:p>
            <a:pPr>
              <a:spcBef>
                <a:spcPct val="0"/>
              </a:spcBef>
            </a:pPr>
            <a:endParaRPr lang="en-US" altLang="en-US" sz="1800" dirty="0">
              <a:solidFill>
                <a:srgbClr val="000000"/>
              </a:solidFill>
            </a:endParaRPr>
          </a:p>
          <a:p>
            <a:pPr>
              <a:spcBef>
                <a:spcPct val="0"/>
              </a:spcBef>
            </a:pPr>
            <a:r>
              <a:rPr lang="en-US" altLang="en-US" sz="1800" dirty="0">
                <a:solidFill>
                  <a:srgbClr val="000000"/>
                </a:solidFill>
              </a:rPr>
              <a:t>“I had never hiked under weight before, which showed during all the hikes.  I also struggled with core strength.”</a:t>
            </a:r>
          </a:p>
          <a:p>
            <a:pPr>
              <a:spcBef>
                <a:spcPct val="0"/>
              </a:spcBef>
            </a:pPr>
            <a:endParaRPr lang="en-US" altLang="en-US" sz="1800" dirty="0">
              <a:solidFill>
                <a:srgbClr val="000000"/>
              </a:solidFill>
            </a:endParaRPr>
          </a:p>
          <a:p>
            <a:pPr>
              <a:spcBef>
                <a:spcPct val="0"/>
              </a:spcBef>
            </a:pPr>
            <a:r>
              <a:rPr lang="en-US" altLang="en-US" sz="1800" dirty="0">
                <a:solidFill>
                  <a:srgbClr val="000000"/>
                </a:solidFill>
              </a:rPr>
              <a:t>“I had a higher PFT score so my OSO believed I wouldn’t have any problems here.  So I came unprepared for the intensity of the PT sessions and hikes.  This was all because PFT scores are the only fitness aspect required to come.”</a:t>
            </a:r>
          </a:p>
          <a:p>
            <a:pPr>
              <a:spcBef>
                <a:spcPct val="0"/>
              </a:spcBef>
            </a:pPr>
            <a:endParaRPr lang="en-US" altLang="en-US" sz="1800" dirty="0">
              <a:solidFill>
                <a:srgbClr val="000000"/>
              </a:solidFill>
            </a:endParaRPr>
          </a:p>
          <a:p>
            <a:pPr>
              <a:spcBef>
                <a:spcPct val="0"/>
              </a:spcBef>
            </a:pPr>
            <a:r>
              <a:rPr lang="en-US" altLang="en-US" sz="1800" dirty="0">
                <a:solidFill>
                  <a:srgbClr val="000000"/>
                </a:solidFill>
              </a:rPr>
              <a:t>“General USMC knowledge was lacking.”</a:t>
            </a:r>
          </a:p>
          <a:p>
            <a:pPr>
              <a:spcBef>
                <a:spcPct val="0"/>
              </a:spcBef>
            </a:pPr>
            <a:endParaRPr lang="en-US" altLang="en-US" sz="1800" dirty="0">
              <a:solidFill>
                <a:srgbClr val="000000"/>
              </a:solidFill>
            </a:endParaRPr>
          </a:p>
          <a:p>
            <a:pPr>
              <a:spcBef>
                <a:spcPct val="0"/>
              </a:spcBef>
            </a:pPr>
            <a:r>
              <a:rPr lang="en-US" altLang="en-US" sz="1800" dirty="0">
                <a:solidFill>
                  <a:srgbClr val="000000"/>
                </a:solidFill>
              </a:rPr>
              <a:t>“Was not fully ready for level of PT or the general attitude of the instructors”</a:t>
            </a:r>
          </a:p>
          <a:p>
            <a:pPr>
              <a:spcBef>
                <a:spcPct val="0"/>
              </a:spcBef>
            </a:pPr>
            <a:endParaRPr lang="en-US" altLang="en-US" sz="1800" dirty="0">
              <a:solidFill>
                <a:srgbClr val="000000"/>
              </a:solidFill>
            </a:endParaRPr>
          </a:p>
          <a:p>
            <a:pPr>
              <a:spcBef>
                <a:spcPct val="0"/>
              </a:spcBef>
            </a:pPr>
            <a:r>
              <a:rPr lang="en-US" altLang="en-US" sz="1800" dirty="0">
                <a:solidFill>
                  <a:srgbClr val="000000"/>
                </a:solidFill>
              </a:rPr>
              <a:t>“This candidate didn’t run as much as he should have.  This candidate focused more on strength training.”</a:t>
            </a:r>
          </a:p>
          <a:p>
            <a:pPr marL="0" indent="0">
              <a:spcBef>
                <a:spcPct val="0"/>
              </a:spcBef>
              <a:buNone/>
            </a:pPr>
            <a:endParaRPr lang="en-US" altLang="en-US" sz="1800" dirty="0">
              <a:solidFill>
                <a:srgbClr val="000000"/>
              </a:solidFill>
            </a:endParaRPr>
          </a:p>
          <a:p>
            <a:pPr>
              <a:spcBef>
                <a:spcPct val="0"/>
              </a:spcBef>
            </a:pPr>
            <a:endParaRPr lang="en-US" altLang="en-US" sz="1800"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834535"/>
            <a:ext cx="9080500" cy="198428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76200"/>
            <a:ext cx="7391400" cy="685800"/>
          </a:xfrm>
        </p:spPr>
        <p:txBody>
          <a:bodyPr/>
          <a:lstStyle/>
          <a:p>
            <a:pPr>
              <a:defRPr/>
            </a:pPr>
            <a:r>
              <a:rPr lang="en-US" dirty="0" smtClean="0">
                <a:solidFill>
                  <a:schemeClr val="tx1"/>
                </a:solidFill>
              </a:rPr>
              <a:t>Pay at OCS and Tuition Assistance</a:t>
            </a:r>
            <a:endParaRPr lang="en-US" dirty="0">
              <a:solidFill>
                <a:schemeClr val="tx1"/>
              </a:solidFill>
            </a:endParaRPr>
          </a:p>
        </p:txBody>
      </p:sp>
      <p:sp>
        <p:nvSpPr>
          <p:cNvPr id="31749" name="TextBox 2"/>
          <p:cNvSpPr txBox="1">
            <a:spLocks noChangeArrowheads="1"/>
          </p:cNvSpPr>
          <p:nvPr/>
        </p:nvSpPr>
        <p:spPr bwMode="auto">
          <a:xfrm>
            <a:off x="63500" y="1143000"/>
            <a:ext cx="9080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indent="0">
              <a:spcBef>
                <a:spcPct val="0"/>
              </a:spcBef>
              <a:buNone/>
            </a:pPr>
            <a:endParaRPr lang="en-US" altLang="en-US" sz="1800" dirty="0">
              <a:solidFill>
                <a:srgbClr val="000000"/>
              </a:solidFill>
            </a:endParaRPr>
          </a:p>
          <a:p>
            <a:pPr>
              <a:spcBef>
                <a:spcPct val="0"/>
              </a:spcBef>
            </a:pPr>
            <a:endParaRPr lang="en-US" altLang="en-US" sz="1800" dirty="0">
              <a:solidFill>
                <a:srgbClr val="0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930" y="1229780"/>
            <a:ext cx="6201640" cy="2734057"/>
          </a:xfrm>
          <a:prstGeom prst="rect">
            <a:avLst/>
          </a:prstGeom>
        </p:spPr>
      </p:pic>
      <p:sp>
        <p:nvSpPr>
          <p:cNvPr id="8" name="Oval 7"/>
          <p:cNvSpPr/>
          <p:nvPr/>
        </p:nvSpPr>
        <p:spPr>
          <a:xfrm>
            <a:off x="2514600" y="2859367"/>
            <a:ext cx="914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66800" y="3962400"/>
            <a:ext cx="746760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Freshman – Sophomores: About $3,701 for 6 weeks </a:t>
            </a:r>
          </a:p>
          <a:p>
            <a:pPr marL="285750" indent="-285750">
              <a:buFont typeface="Arial" panose="020B0604020202020204" pitchFamily="34" charset="0"/>
              <a:buChar char="•"/>
            </a:pPr>
            <a:r>
              <a:rPr lang="en-US" sz="1400" dirty="0" smtClean="0"/>
              <a:t>Juniors – Seniors: About $6,155 for 10 weeks (seniors immediately commission as 2ndLts after OCS graduation)</a:t>
            </a:r>
            <a:endParaRPr lang="en-US" sz="1400" dirty="0"/>
          </a:p>
        </p:txBody>
      </p:sp>
      <p:sp>
        <p:nvSpPr>
          <p:cNvPr id="13" name="TextBox 12"/>
          <p:cNvSpPr txBox="1"/>
          <p:nvPr/>
        </p:nvSpPr>
        <p:spPr>
          <a:xfrm>
            <a:off x="914400" y="4834536"/>
            <a:ext cx="7467600" cy="369332"/>
          </a:xfrm>
          <a:prstGeom prst="rect">
            <a:avLst/>
          </a:prstGeom>
          <a:noFill/>
        </p:spPr>
        <p:txBody>
          <a:bodyPr wrap="square" rtlCol="0">
            <a:spAutoFit/>
          </a:bodyPr>
          <a:lstStyle/>
          <a:p>
            <a:pPr algn="ctr"/>
            <a:r>
              <a:rPr lang="en-US" u="sng" dirty="0" smtClean="0"/>
              <a:t>Tuition Assistance</a:t>
            </a:r>
            <a:endParaRPr lang="en-US" u="sng" dirty="0"/>
          </a:p>
        </p:txBody>
      </p:sp>
      <p:sp>
        <p:nvSpPr>
          <p:cNvPr id="14" name="TextBox 13"/>
          <p:cNvSpPr txBox="1"/>
          <p:nvPr/>
        </p:nvSpPr>
        <p:spPr>
          <a:xfrm>
            <a:off x="1155700" y="5103460"/>
            <a:ext cx="1739900" cy="369332"/>
          </a:xfrm>
          <a:prstGeom prst="rect">
            <a:avLst/>
          </a:prstGeom>
          <a:noFill/>
        </p:spPr>
        <p:txBody>
          <a:bodyPr wrap="square" rtlCol="0">
            <a:spAutoFit/>
          </a:bodyPr>
          <a:lstStyle/>
          <a:p>
            <a:pPr algn="ctr"/>
            <a:r>
              <a:rPr lang="en-US" u="sng" dirty="0" smtClean="0"/>
              <a:t>MCTAP</a:t>
            </a:r>
            <a:endParaRPr lang="en-US" u="sng" dirty="0"/>
          </a:p>
        </p:txBody>
      </p:sp>
      <p:sp>
        <p:nvSpPr>
          <p:cNvPr id="15" name="TextBox 14"/>
          <p:cNvSpPr txBox="1"/>
          <p:nvPr/>
        </p:nvSpPr>
        <p:spPr>
          <a:xfrm>
            <a:off x="6011358" y="5095487"/>
            <a:ext cx="2438400" cy="369332"/>
          </a:xfrm>
          <a:prstGeom prst="rect">
            <a:avLst/>
          </a:prstGeom>
          <a:noFill/>
        </p:spPr>
        <p:txBody>
          <a:bodyPr wrap="square" rtlCol="0">
            <a:spAutoFit/>
          </a:bodyPr>
          <a:lstStyle/>
          <a:p>
            <a:pPr algn="ctr"/>
            <a:r>
              <a:rPr lang="en-US" u="sng" dirty="0" smtClean="0"/>
              <a:t>MCFAP</a:t>
            </a:r>
            <a:endParaRPr lang="en-US" u="sng" dirty="0"/>
          </a:p>
        </p:txBody>
      </p:sp>
      <p:sp>
        <p:nvSpPr>
          <p:cNvPr id="17" name="TextBox 16"/>
          <p:cNvSpPr txBox="1"/>
          <p:nvPr/>
        </p:nvSpPr>
        <p:spPr>
          <a:xfrm>
            <a:off x="63500" y="5433828"/>
            <a:ext cx="4660900" cy="1384995"/>
          </a:xfrm>
          <a:prstGeom prst="rect">
            <a:avLst/>
          </a:prstGeom>
          <a:noFill/>
        </p:spPr>
        <p:txBody>
          <a:bodyPr wrap="square" rtlCol="0">
            <a:spAutoFit/>
          </a:bodyPr>
          <a:lstStyle/>
          <a:p>
            <a:r>
              <a:rPr lang="en-US" sz="1400" dirty="0" smtClean="0"/>
              <a:t>Change of PEBD to date of commissioning and adds an additional active duty year to your 4 year contract in exchange for:</a:t>
            </a:r>
          </a:p>
          <a:p>
            <a:endParaRPr lang="en-US" sz="1400" dirty="0" smtClean="0"/>
          </a:p>
          <a:p>
            <a:r>
              <a:rPr lang="en-US" sz="1400" dirty="0" smtClean="0"/>
              <a:t>$5,200 per academic year. The max a student may receive is $15,600 over a period of 3 consecutive years</a:t>
            </a:r>
            <a:endParaRPr lang="en-US" sz="1400" dirty="0"/>
          </a:p>
        </p:txBody>
      </p:sp>
      <p:sp>
        <p:nvSpPr>
          <p:cNvPr id="18" name="TextBox 17"/>
          <p:cNvSpPr txBox="1"/>
          <p:nvPr/>
        </p:nvSpPr>
        <p:spPr>
          <a:xfrm>
            <a:off x="5181600" y="5433827"/>
            <a:ext cx="3962400" cy="1169551"/>
          </a:xfrm>
          <a:prstGeom prst="rect">
            <a:avLst/>
          </a:prstGeom>
          <a:noFill/>
        </p:spPr>
        <p:txBody>
          <a:bodyPr wrap="square" rtlCol="0">
            <a:spAutoFit/>
          </a:bodyPr>
          <a:lstStyle/>
          <a:p>
            <a:r>
              <a:rPr lang="en-US" sz="1400" dirty="0" smtClean="0"/>
              <a:t>Adds an additional 6 months of active duty to your 4 year contract in exchange for:</a:t>
            </a:r>
          </a:p>
          <a:p>
            <a:r>
              <a:rPr lang="en-US" sz="1400" dirty="0" smtClean="0"/>
              <a:t>$1,575 per semester for two semesters (excludes summer) per academic year for up to </a:t>
            </a:r>
            <a:r>
              <a:rPr lang="en-US" sz="1400" smtClean="0"/>
              <a:t>3 academic years. </a:t>
            </a:r>
            <a:endParaRPr lang="en-US" sz="1400" dirty="0"/>
          </a:p>
        </p:txBody>
      </p:sp>
    </p:spTree>
    <p:extLst>
      <p:ext uri="{BB962C8B-B14F-4D97-AF65-F5344CB8AC3E}">
        <p14:creationId xmlns:p14="http://schemas.microsoft.com/office/powerpoint/2010/main" val="1353143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91400" cy="685800"/>
          </a:xfrm>
        </p:spPr>
        <p:txBody>
          <a:bodyPr/>
          <a:lstStyle/>
          <a:p>
            <a:pPr>
              <a:defRPr/>
            </a:pPr>
            <a:r>
              <a:rPr lang="en-US" dirty="0" smtClean="0">
                <a:solidFill>
                  <a:schemeClr val="tx1"/>
                </a:solidFill>
              </a:rPr>
              <a:t>Pay Upon Commissioning</a:t>
            </a:r>
            <a:endParaRPr lang="en-US" dirty="0">
              <a:solidFill>
                <a:schemeClr val="tx1"/>
              </a:solidFill>
            </a:endParaRPr>
          </a:p>
        </p:txBody>
      </p:sp>
      <p:sp>
        <p:nvSpPr>
          <p:cNvPr id="31749" name="TextBox 2"/>
          <p:cNvSpPr txBox="1">
            <a:spLocks noChangeArrowheads="1"/>
          </p:cNvSpPr>
          <p:nvPr/>
        </p:nvSpPr>
        <p:spPr bwMode="auto">
          <a:xfrm>
            <a:off x="228600" y="1143000"/>
            <a:ext cx="9080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indent="0">
              <a:spcBef>
                <a:spcPct val="0"/>
              </a:spcBef>
              <a:buNone/>
            </a:pPr>
            <a:endParaRPr lang="en-US" altLang="en-US" sz="1800" dirty="0">
              <a:solidFill>
                <a:srgbClr val="000000"/>
              </a:solidFill>
            </a:endParaRPr>
          </a:p>
          <a:p>
            <a:pPr>
              <a:spcBef>
                <a:spcPct val="0"/>
              </a:spcBef>
            </a:pPr>
            <a:endParaRPr lang="en-US" altLang="en-US" sz="1800" dirty="0">
              <a:solidFill>
                <a:srgbClr val="000000"/>
              </a:solidFill>
            </a:endParaRPr>
          </a:p>
        </p:txBody>
      </p:sp>
      <p:pic>
        <p:nvPicPr>
          <p:cNvPr id="4" name="Picture 3"/>
          <p:cNvPicPr>
            <a:picLocks noChangeAspect="1"/>
          </p:cNvPicPr>
          <p:nvPr/>
        </p:nvPicPr>
        <p:blipFill>
          <a:blip r:embed="rId3"/>
          <a:stretch>
            <a:fillRect/>
          </a:stretch>
        </p:blipFill>
        <p:spPr>
          <a:xfrm>
            <a:off x="1981200" y="1295400"/>
            <a:ext cx="6019800" cy="2755332"/>
          </a:xfrm>
          <a:prstGeom prst="rect">
            <a:avLst/>
          </a:prstGeom>
        </p:spPr>
      </p:pic>
      <p:sp>
        <p:nvSpPr>
          <p:cNvPr id="3" name="TextBox 2"/>
          <p:cNvSpPr txBox="1"/>
          <p:nvPr/>
        </p:nvSpPr>
        <p:spPr>
          <a:xfrm>
            <a:off x="342900" y="2488400"/>
            <a:ext cx="1524000" cy="646331"/>
          </a:xfrm>
          <a:prstGeom prst="rect">
            <a:avLst/>
          </a:prstGeom>
          <a:noFill/>
        </p:spPr>
        <p:txBody>
          <a:bodyPr wrap="square" rtlCol="0">
            <a:spAutoFit/>
          </a:bodyPr>
          <a:lstStyle/>
          <a:p>
            <a:r>
              <a:rPr lang="en-US" dirty="0" smtClean="0"/>
              <a:t>Basic Pay</a:t>
            </a:r>
          </a:p>
          <a:p>
            <a:r>
              <a:rPr lang="en-US" dirty="0" smtClean="0"/>
              <a:t>(taxable)</a:t>
            </a:r>
            <a:endParaRPr lang="en-US" dirty="0"/>
          </a:p>
        </p:txBody>
      </p:sp>
      <p:sp>
        <p:nvSpPr>
          <p:cNvPr id="6" name="TextBox 5"/>
          <p:cNvSpPr txBox="1"/>
          <p:nvPr/>
        </p:nvSpPr>
        <p:spPr>
          <a:xfrm>
            <a:off x="652481" y="3805996"/>
            <a:ext cx="1524000" cy="923330"/>
          </a:xfrm>
          <a:prstGeom prst="rect">
            <a:avLst/>
          </a:prstGeom>
          <a:noFill/>
        </p:spPr>
        <p:txBody>
          <a:bodyPr wrap="square" rtlCol="0">
            <a:spAutoFit/>
          </a:bodyPr>
          <a:lstStyle/>
          <a:p>
            <a:r>
              <a:rPr lang="en-US" sz="5400" dirty="0" smtClean="0"/>
              <a:t>+</a:t>
            </a:r>
            <a:endParaRPr lang="en-US" sz="5400" dirty="0"/>
          </a:p>
        </p:txBody>
      </p:sp>
      <p:sp>
        <p:nvSpPr>
          <p:cNvPr id="7" name="TextBox 6"/>
          <p:cNvSpPr txBox="1"/>
          <p:nvPr/>
        </p:nvSpPr>
        <p:spPr>
          <a:xfrm>
            <a:off x="2040442" y="4281556"/>
            <a:ext cx="6265358" cy="646331"/>
          </a:xfrm>
          <a:prstGeom prst="rect">
            <a:avLst/>
          </a:prstGeom>
          <a:noFill/>
        </p:spPr>
        <p:txBody>
          <a:bodyPr wrap="square" rtlCol="0">
            <a:spAutoFit/>
          </a:bodyPr>
          <a:lstStyle/>
          <a:p>
            <a:r>
              <a:rPr lang="en-US" dirty="0" smtClean="0"/>
              <a:t>Basic Allowance for Housing (BAH) (non-taxable) based on housing</a:t>
            </a:r>
            <a:endParaRPr lang="en-US" dirty="0"/>
          </a:p>
        </p:txBody>
      </p:sp>
      <p:sp>
        <p:nvSpPr>
          <p:cNvPr id="8" name="TextBox 7"/>
          <p:cNvSpPr txBox="1"/>
          <p:nvPr/>
        </p:nvSpPr>
        <p:spPr>
          <a:xfrm>
            <a:off x="656964" y="4955678"/>
            <a:ext cx="1524000" cy="923330"/>
          </a:xfrm>
          <a:prstGeom prst="rect">
            <a:avLst/>
          </a:prstGeom>
          <a:noFill/>
        </p:spPr>
        <p:txBody>
          <a:bodyPr wrap="square" rtlCol="0">
            <a:spAutoFit/>
          </a:bodyPr>
          <a:lstStyle/>
          <a:p>
            <a:r>
              <a:rPr lang="en-US" sz="5400" dirty="0" smtClean="0"/>
              <a:t>+</a:t>
            </a:r>
            <a:endParaRPr lang="en-US" sz="5400" dirty="0"/>
          </a:p>
        </p:txBody>
      </p:sp>
      <p:sp>
        <p:nvSpPr>
          <p:cNvPr id="9" name="TextBox 8"/>
          <p:cNvSpPr txBox="1"/>
          <p:nvPr/>
        </p:nvSpPr>
        <p:spPr>
          <a:xfrm>
            <a:off x="2008991" y="5094177"/>
            <a:ext cx="6265358" cy="923330"/>
          </a:xfrm>
          <a:prstGeom prst="rect">
            <a:avLst/>
          </a:prstGeom>
          <a:noFill/>
        </p:spPr>
        <p:txBody>
          <a:bodyPr wrap="square" rtlCol="0">
            <a:spAutoFit/>
          </a:bodyPr>
          <a:lstStyle/>
          <a:p>
            <a:r>
              <a:rPr lang="en-US" dirty="0" smtClean="0"/>
              <a:t>Basic Allowance for Subsistence (BAS) (non-taxable)</a:t>
            </a:r>
          </a:p>
          <a:p>
            <a:r>
              <a:rPr lang="en-US" dirty="0" smtClean="0"/>
              <a:t>$256.68</a:t>
            </a:r>
          </a:p>
          <a:p>
            <a:endParaRPr lang="en-US" dirty="0"/>
          </a:p>
        </p:txBody>
      </p:sp>
      <p:sp>
        <p:nvSpPr>
          <p:cNvPr id="5" name="Rectangle 4"/>
          <p:cNvSpPr/>
          <p:nvPr/>
        </p:nvSpPr>
        <p:spPr>
          <a:xfrm>
            <a:off x="1219200" y="5715000"/>
            <a:ext cx="2514600" cy="1143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First Duty Station Camp Pendleton Example</a:t>
            </a:r>
          </a:p>
          <a:p>
            <a:pPr algn="ctr"/>
            <a:r>
              <a:rPr lang="en-US" sz="1200" dirty="0" smtClean="0">
                <a:solidFill>
                  <a:schemeClr val="tx1"/>
                </a:solidFill>
              </a:rPr>
              <a:t>Basic: $3,287.10</a:t>
            </a:r>
          </a:p>
          <a:p>
            <a:pPr algn="ctr"/>
            <a:r>
              <a:rPr lang="en-US" sz="1200" dirty="0" smtClean="0">
                <a:solidFill>
                  <a:schemeClr val="tx1"/>
                </a:solidFill>
              </a:rPr>
              <a:t>BAH: $2,187.00</a:t>
            </a:r>
          </a:p>
          <a:p>
            <a:pPr algn="ctr"/>
            <a:r>
              <a:rPr lang="en-US" sz="1200" dirty="0" smtClean="0">
                <a:solidFill>
                  <a:schemeClr val="tx1"/>
                </a:solidFill>
              </a:rPr>
              <a:t>BAS: $256.68</a:t>
            </a:r>
          </a:p>
          <a:p>
            <a:pPr algn="ctr"/>
            <a:r>
              <a:rPr lang="en-US" sz="1200" b="1" u="sng" dirty="0" smtClean="0">
                <a:solidFill>
                  <a:schemeClr val="tx1"/>
                </a:solidFill>
              </a:rPr>
              <a:t>Total: $5,730.78</a:t>
            </a:r>
            <a:endParaRPr lang="en-US" sz="1200" b="1" u="sng" dirty="0">
              <a:solidFill>
                <a:schemeClr val="tx1"/>
              </a:solidFill>
            </a:endParaRPr>
          </a:p>
        </p:txBody>
      </p:sp>
      <p:sp>
        <p:nvSpPr>
          <p:cNvPr id="11" name="Rectangle 10"/>
          <p:cNvSpPr/>
          <p:nvPr/>
        </p:nvSpPr>
        <p:spPr>
          <a:xfrm>
            <a:off x="6243992" y="5715000"/>
            <a:ext cx="2590800" cy="1143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First Duty Station Camp Pendleton Example</a:t>
            </a:r>
          </a:p>
          <a:p>
            <a:pPr algn="ctr"/>
            <a:r>
              <a:rPr lang="en-US" sz="1200" dirty="0" smtClean="0">
                <a:solidFill>
                  <a:schemeClr val="tx1"/>
                </a:solidFill>
              </a:rPr>
              <a:t>Basic: $4,313.40</a:t>
            </a:r>
          </a:p>
          <a:p>
            <a:pPr algn="ctr"/>
            <a:r>
              <a:rPr lang="en-US" sz="1200" dirty="0" smtClean="0">
                <a:solidFill>
                  <a:schemeClr val="tx1"/>
                </a:solidFill>
              </a:rPr>
              <a:t>BAH: $2,523.00</a:t>
            </a:r>
          </a:p>
          <a:p>
            <a:pPr algn="ctr"/>
            <a:r>
              <a:rPr lang="en-US" sz="1200" dirty="0" smtClean="0">
                <a:solidFill>
                  <a:schemeClr val="tx1"/>
                </a:solidFill>
              </a:rPr>
              <a:t>BAS: $256.68</a:t>
            </a:r>
          </a:p>
          <a:p>
            <a:pPr algn="ctr"/>
            <a:r>
              <a:rPr lang="en-US" sz="1200" b="1" u="sng" dirty="0" smtClean="0">
                <a:solidFill>
                  <a:schemeClr val="tx1"/>
                </a:solidFill>
              </a:rPr>
              <a:t>Total: $7,093.08</a:t>
            </a:r>
            <a:endParaRPr lang="en-US" sz="1200" b="1" u="sng" dirty="0">
              <a:solidFill>
                <a:schemeClr val="tx1"/>
              </a:solidFill>
            </a:endParaRPr>
          </a:p>
        </p:txBody>
      </p:sp>
      <p:sp>
        <p:nvSpPr>
          <p:cNvPr id="10" name="Right Arrow 9"/>
          <p:cNvSpPr/>
          <p:nvPr/>
        </p:nvSpPr>
        <p:spPr>
          <a:xfrm>
            <a:off x="4191000" y="6017507"/>
            <a:ext cx="1676400" cy="611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 Year Mark</a:t>
            </a:r>
            <a:endParaRPr lang="en-US" dirty="0">
              <a:solidFill>
                <a:schemeClr val="tx1"/>
              </a:solidFill>
            </a:endParaRPr>
          </a:p>
        </p:txBody>
      </p:sp>
    </p:spTree>
    <p:extLst>
      <p:ext uri="{BB962C8B-B14F-4D97-AF65-F5344CB8AC3E}">
        <p14:creationId xmlns:p14="http://schemas.microsoft.com/office/powerpoint/2010/main" val="3710892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0" y="1371600"/>
            <a:ext cx="5775325" cy="2362200"/>
          </a:xfrm>
        </p:spPr>
        <p:txBody>
          <a:bodyPr/>
          <a:lstStyle/>
          <a:p>
            <a:pPr eaLnBrk="1" hangingPunct="1">
              <a:spcBef>
                <a:spcPct val="25000"/>
              </a:spcBef>
            </a:pPr>
            <a:r>
              <a:rPr lang="en-US" altLang="en-US" sz="2000" dirty="0" smtClean="0">
                <a:solidFill>
                  <a:srgbClr val="030829"/>
                </a:solidFill>
              </a:rPr>
              <a:t>A Man or Woman of Exemplary Character</a:t>
            </a:r>
          </a:p>
          <a:p>
            <a:pPr eaLnBrk="1" hangingPunct="1">
              <a:spcBef>
                <a:spcPct val="25000"/>
              </a:spcBef>
            </a:pPr>
            <a:r>
              <a:rPr lang="en-US" altLang="en-US" sz="2000" dirty="0" smtClean="0"/>
              <a:t>Devoted to leading Marines 24/7</a:t>
            </a:r>
          </a:p>
          <a:p>
            <a:pPr eaLnBrk="1" hangingPunct="1">
              <a:spcBef>
                <a:spcPct val="25000"/>
              </a:spcBef>
            </a:pPr>
            <a:r>
              <a:rPr lang="en-US" altLang="en-US" sz="2000" dirty="0" smtClean="0">
                <a:solidFill>
                  <a:srgbClr val="030829"/>
                </a:solidFill>
              </a:rPr>
              <a:t>Able to Decide, Communicate, Act and Assess in the Fog of War</a:t>
            </a:r>
          </a:p>
          <a:p>
            <a:pPr eaLnBrk="1" hangingPunct="1">
              <a:spcBef>
                <a:spcPct val="25000"/>
              </a:spcBef>
            </a:pPr>
            <a:r>
              <a:rPr lang="en-US" altLang="en-US" sz="2000" dirty="0" smtClean="0">
                <a:solidFill>
                  <a:srgbClr val="030829"/>
                </a:solidFill>
              </a:rPr>
              <a:t>A Warfighter who embraces the Warrior Ethos</a:t>
            </a:r>
          </a:p>
          <a:p>
            <a:pPr eaLnBrk="1" hangingPunct="1">
              <a:spcBef>
                <a:spcPct val="25000"/>
              </a:spcBef>
            </a:pPr>
            <a:r>
              <a:rPr lang="en-US" altLang="en-US" sz="2000" dirty="0" smtClean="0">
                <a:solidFill>
                  <a:srgbClr val="030829"/>
                </a:solidFill>
              </a:rPr>
              <a:t>Mentally Strong and Physically Tough</a:t>
            </a:r>
            <a:endParaRPr lang="en-US" altLang="en-US" sz="2000" dirty="0" smtClean="0"/>
          </a:p>
        </p:txBody>
      </p:sp>
      <p:sp>
        <p:nvSpPr>
          <p:cNvPr id="15362" name="Rectangle 2"/>
          <p:cNvSpPr>
            <a:spLocks noGrp="1" noChangeArrowheads="1"/>
          </p:cNvSpPr>
          <p:nvPr>
            <p:ph type="title" idx="4294967295"/>
          </p:nvPr>
        </p:nvSpPr>
        <p:spPr>
          <a:xfrm>
            <a:off x="990600" y="139700"/>
            <a:ext cx="7162800" cy="685800"/>
          </a:xfrm>
        </p:spPr>
        <p:txBody>
          <a:bodyPr/>
          <a:lstStyle/>
          <a:p>
            <a:pPr eaLnBrk="1" hangingPunct="1">
              <a:defRPr/>
            </a:pPr>
            <a:r>
              <a:rPr lang="en-US" dirty="0" smtClean="0">
                <a:solidFill>
                  <a:schemeClr val="tx1"/>
                </a:solidFill>
              </a:rPr>
              <a:t>The U.S. Marine Corps Officer</a:t>
            </a:r>
          </a:p>
        </p:txBody>
      </p:sp>
      <p:pic>
        <p:nvPicPr>
          <p:cNvPr id="44036" name="Picture 6" descr="Lt pic 1.jpg"/>
          <p:cNvPicPr>
            <a:picLocks noChangeAspect="1"/>
          </p:cNvPicPr>
          <p:nvPr/>
        </p:nvPicPr>
        <p:blipFill>
          <a:blip r:embed="rId3">
            <a:extLst>
              <a:ext uri="{28A0092B-C50C-407E-A947-70E740481C1C}">
                <a14:useLocalDpi xmlns:a14="http://schemas.microsoft.com/office/drawing/2010/main" val="0"/>
              </a:ext>
            </a:extLst>
          </a:blip>
          <a:srcRect r="27277"/>
          <a:stretch>
            <a:fillRect/>
          </a:stretch>
        </p:blipFill>
        <p:spPr bwMode="auto">
          <a:xfrm>
            <a:off x="990600" y="3886200"/>
            <a:ext cx="3621088" cy="282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3" descr="C:\Users\craig.thomas\Pictures\image_galleryCAS1K05D3.jpg"/>
          <p:cNvPicPr>
            <a:picLocks noChangeAspect="1" noChangeArrowheads="1"/>
          </p:cNvPicPr>
          <p:nvPr/>
        </p:nvPicPr>
        <p:blipFill>
          <a:blip r:embed="rId4">
            <a:extLst>
              <a:ext uri="{28A0092B-C50C-407E-A947-70E740481C1C}">
                <a14:useLocalDpi xmlns:a14="http://schemas.microsoft.com/office/drawing/2010/main" val="0"/>
              </a:ext>
            </a:extLst>
          </a:blip>
          <a:srcRect l="30264" b="3474"/>
          <a:stretch>
            <a:fillRect/>
          </a:stretch>
        </p:blipFill>
        <p:spPr bwMode="auto">
          <a:xfrm>
            <a:off x="5775325" y="1447800"/>
            <a:ext cx="3292475" cy="2338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6"/>
          <p:cNvPicPr>
            <a:picLocks noChangeAspect="1"/>
          </p:cNvPicPr>
          <p:nvPr/>
        </p:nvPicPr>
        <p:blipFill>
          <a:blip r:embed="rId5" cstate="print">
            <a:extLst>
              <a:ext uri="{28A0092B-C50C-407E-A947-70E740481C1C}">
                <a14:useLocalDpi xmlns:a14="http://schemas.microsoft.com/office/drawing/2010/main" val="0"/>
              </a:ext>
            </a:extLst>
          </a:blip>
          <a:srcRect t="13762" r="34676"/>
          <a:stretch>
            <a:fillRect/>
          </a:stretch>
        </p:blipFill>
        <p:spPr bwMode="auto">
          <a:xfrm>
            <a:off x="5516563" y="3957638"/>
            <a:ext cx="3292475" cy="2636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5364" y="1143761"/>
            <a:ext cx="0" cy="5715000"/>
          </a:xfrm>
          <a:custGeom>
            <a:avLst/>
            <a:gdLst/>
            <a:ahLst/>
            <a:cxnLst/>
            <a:rect l="l" t="t" r="r" b="b"/>
            <a:pathLst>
              <a:path h="5715000">
                <a:moveTo>
                  <a:pt x="0" y="0"/>
                </a:moveTo>
                <a:lnTo>
                  <a:pt x="0" y="5715000"/>
                </a:lnTo>
              </a:path>
            </a:pathLst>
          </a:custGeom>
          <a:ln w="25908">
            <a:solidFill>
              <a:srgbClr val="000000"/>
            </a:solidFill>
          </a:ln>
        </p:spPr>
        <p:txBody>
          <a:bodyPr wrap="square" lIns="0" tIns="0" rIns="0" bIns="0" rtlCol="0"/>
          <a:lstStyle/>
          <a:p>
            <a:endParaRPr/>
          </a:p>
        </p:txBody>
      </p:sp>
      <p:graphicFrame>
        <p:nvGraphicFramePr>
          <p:cNvPr id="3" name="object 3"/>
          <p:cNvGraphicFramePr>
            <a:graphicFrameLocks noGrp="1"/>
          </p:cNvGraphicFramePr>
          <p:nvPr>
            <p:extLst>
              <p:ext uri="{D42A27DB-BD31-4B8C-83A1-F6EECF244321}">
                <p14:modId xmlns:p14="http://schemas.microsoft.com/office/powerpoint/2010/main" val="3112048199"/>
              </p:ext>
            </p:extLst>
          </p:nvPr>
        </p:nvGraphicFramePr>
        <p:xfrm>
          <a:off x="140207" y="1400555"/>
          <a:ext cx="2042159" cy="1284732"/>
        </p:xfrm>
        <a:graphic>
          <a:graphicData uri="http://schemas.openxmlformats.org/drawingml/2006/table">
            <a:tbl>
              <a:tblPr firstRow="1" bandRow="1">
                <a:tableStyleId>{2D5ABB26-0587-4C30-8999-92F81FD0307C}</a:tableStyleId>
              </a:tblPr>
              <a:tblGrid>
                <a:gridCol w="381000">
                  <a:extLst>
                    <a:ext uri="{9D8B030D-6E8A-4147-A177-3AD203B41FA5}">
                      <a16:colId xmlns:a16="http://schemas.microsoft.com/office/drawing/2014/main" val="20000"/>
                    </a:ext>
                  </a:extLst>
                </a:gridCol>
                <a:gridCol w="415925">
                  <a:extLst>
                    <a:ext uri="{9D8B030D-6E8A-4147-A177-3AD203B41FA5}">
                      <a16:colId xmlns:a16="http://schemas.microsoft.com/office/drawing/2014/main" val="20001"/>
                    </a:ext>
                  </a:extLst>
                </a:gridCol>
                <a:gridCol w="446405">
                  <a:extLst>
                    <a:ext uri="{9D8B030D-6E8A-4147-A177-3AD203B41FA5}">
                      <a16:colId xmlns:a16="http://schemas.microsoft.com/office/drawing/2014/main" val="20002"/>
                    </a:ext>
                  </a:extLst>
                </a:gridCol>
                <a:gridCol w="396239">
                  <a:extLst>
                    <a:ext uri="{9D8B030D-6E8A-4147-A177-3AD203B41FA5}">
                      <a16:colId xmlns:a16="http://schemas.microsoft.com/office/drawing/2014/main" val="20003"/>
                    </a:ext>
                  </a:extLst>
                </a:gridCol>
                <a:gridCol w="341630">
                  <a:extLst>
                    <a:ext uri="{9D8B030D-6E8A-4147-A177-3AD203B41FA5}">
                      <a16:colId xmlns:a16="http://schemas.microsoft.com/office/drawing/2014/main" val="20004"/>
                    </a:ext>
                  </a:extLst>
                </a:gridCol>
                <a:gridCol w="60960">
                  <a:extLst>
                    <a:ext uri="{9D8B030D-6E8A-4147-A177-3AD203B41FA5}">
                      <a16:colId xmlns:a16="http://schemas.microsoft.com/office/drawing/2014/main" val="20005"/>
                    </a:ext>
                  </a:extLst>
                </a:gridCol>
              </a:tblGrid>
              <a:tr h="381000">
                <a:tc gridSpan="5">
                  <a:txBody>
                    <a:bodyPr/>
                    <a:lstStyle/>
                    <a:p>
                      <a:pPr marL="187960">
                        <a:lnSpc>
                          <a:spcPct val="100000"/>
                        </a:lnSpc>
                        <a:spcBef>
                          <a:spcPts val="305"/>
                        </a:spcBef>
                      </a:pPr>
                      <a:r>
                        <a:rPr sz="1800" spc="-30" dirty="0">
                          <a:latin typeface="Arial"/>
                          <a:cs typeface="Arial"/>
                        </a:rPr>
                        <a:t>FALL</a:t>
                      </a:r>
                      <a:r>
                        <a:rPr sz="1800" spc="-90" dirty="0">
                          <a:latin typeface="Arial"/>
                          <a:cs typeface="Arial"/>
                        </a:rPr>
                        <a:t> </a:t>
                      </a:r>
                      <a:r>
                        <a:rPr sz="1800" spc="-10" dirty="0" smtClean="0">
                          <a:latin typeface="Arial"/>
                          <a:cs typeface="Arial"/>
                        </a:rPr>
                        <a:t>OCC-</a:t>
                      </a:r>
                      <a:r>
                        <a:rPr lang="en-US" sz="1800" spc="-10" dirty="0" smtClean="0">
                          <a:latin typeface="Arial"/>
                          <a:cs typeface="Arial"/>
                        </a:rPr>
                        <a:t>3</a:t>
                      </a:r>
                      <a:r>
                        <a:rPr sz="1800" spc="-10" dirty="0" smtClean="0">
                          <a:latin typeface="Arial"/>
                          <a:cs typeface="Arial"/>
                        </a:rPr>
                        <a:t>XX</a:t>
                      </a:r>
                      <a:endParaRPr sz="1800" dirty="0">
                        <a:latin typeface="Arial"/>
                        <a:cs typeface="Arial"/>
                      </a:endParaRPr>
                    </a:p>
                  </a:txBody>
                  <a:tcPr marL="0" marR="0" marT="387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tcPr>
                </a:tc>
                <a:extLst>
                  <a:ext uri="{0D108BD9-81ED-4DB2-BD59-A6C34878D82A}">
                    <a16:rowId xmlns:a16="http://schemas.microsoft.com/office/drawing/2014/main" val="10000"/>
                  </a:ext>
                </a:extLst>
              </a:tr>
              <a:tr h="309372">
                <a:tc>
                  <a:txBody>
                    <a:bodyPr/>
                    <a:lstStyle/>
                    <a:p>
                      <a:pPr>
                        <a:lnSpc>
                          <a:spcPct val="100000"/>
                        </a:lnSpc>
                      </a:pPr>
                      <a:endParaRPr sz="1300">
                        <a:latin typeface="Times New Roman"/>
                        <a:cs typeface="Times New Roman"/>
                      </a:endParaRPr>
                    </a:p>
                  </a:txBody>
                  <a:tcPr marL="0" marR="0" marT="0" marB="0">
                    <a:lnR w="28575">
                      <a:solidFill>
                        <a:srgbClr val="000000"/>
                      </a:solidFill>
                      <a:prstDash val="solid"/>
                    </a:lnR>
                    <a:lnT w="28575">
                      <a:solidFill>
                        <a:srgbClr val="000000"/>
                      </a:solidFill>
                      <a:prstDash val="solid"/>
                    </a:lnT>
                    <a:lnB w="28575">
                      <a:solidFill>
                        <a:srgbClr val="000000"/>
                      </a:solidFill>
                      <a:prstDash val="solid"/>
                    </a:lnB>
                  </a:tcPr>
                </a:tc>
                <a:tc gridSpan="3">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T w="28575">
                      <a:solidFill>
                        <a:srgbClr val="000000"/>
                      </a:solidFill>
                      <a:prstDash val="solid"/>
                    </a:lnT>
                    <a:lnB w="285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94360">
                <a:tc gridSpan="2">
                  <a:txBody>
                    <a:bodyPr/>
                    <a:lstStyle/>
                    <a:p>
                      <a:pPr marL="109855" marR="100965" indent="73025">
                        <a:lnSpc>
                          <a:spcPct val="125000"/>
                        </a:lnSpc>
                        <a:spcBef>
                          <a:spcPts val="590"/>
                        </a:spcBef>
                      </a:pPr>
                      <a:r>
                        <a:rPr sz="1000" b="1" spc="-10" dirty="0">
                          <a:solidFill>
                            <a:srgbClr val="00AF50"/>
                          </a:solidFill>
                          <a:latin typeface="Arial"/>
                          <a:cs typeface="Arial"/>
                        </a:rPr>
                        <a:t>Charlie  </a:t>
                      </a:r>
                      <a:r>
                        <a:rPr sz="1000" b="1" dirty="0">
                          <a:solidFill>
                            <a:srgbClr val="00AF50"/>
                          </a:solidFill>
                          <a:latin typeface="Arial"/>
                          <a:cs typeface="Arial"/>
                        </a:rPr>
                        <a:t>Comp</a:t>
                      </a:r>
                      <a:r>
                        <a:rPr sz="1000" b="1" spc="-5" dirty="0">
                          <a:solidFill>
                            <a:srgbClr val="00AF50"/>
                          </a:solidFill>
                          <a:latin typeface="Arial"/>
                          <a:cs typeface="Arial"/>
                        </a:rPr>
                        <a:t>a</a:t>
                      </a:r>
                      <a:r>
                        <a:rPr sz="1000" b="1" dirty="0">
                          <a:solidFill>
                            <a:srgbClr val="00AF50"/>
                          </a:solidFill>
                          <a:latin typeface="Arial"/>
                          <a:cs typeface="Arial"/>
                        </a:rPr>
                        <a:t>ny</a:t>
                      </a:r>
                      <a:endParaRPr sz="1000">
                        <a:latin typeface="Arial"/>
                        <a:cs typeface="Arial"/>
                      </a:endParaRPr>
                    </a:p>
                  </a:txBody>
                  <a:tcPr marL="0" marR="0" marT="7493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gridSpan="3">
                  <a:txBody>
                    <a:bodyPr/>
                    <a:lstStyle/>
                    <a:p>
                      <a:pPr>
                        <a:lnSpc>
                          <a:spcPct val="100000"/>
                        </a:lnSpc>
                        <a:spcBef>
                          <a:spcPts val="30"/>
                        </a:spcBef>
                      </a:pPr>
                      <a:endParaRPr sz="1050" dirty="0">
                        <a:latin typeface="Times New Roman"/>
                        <a:cs typeface="Times New Roman"/>
                      </a:endParaRPr>
                    </a:p>
                    <a:p>
                      <a:pPr marL="111125" marR="101600" indent="132080">
                        <a:lnSpc>
                          <a:spcPts val="1080"/>
                        </a:lnSpc>
                      </a:pPr>
                      <a:r>
                        <a:rPr sz="1000" b="1" spc="-5" dirty="0">
                          <a:solidFill>
                            <a:srgbClr val="00AF50"/>
                          </a:solidFill>
                          <a:latin typeface="Arial"/>
                          <a:cs typeface="Arial"/>
                        </a:rPr>
                        <a:t>Delta  </a:t>
                      </a:r>
                      <a:r>
                        <a:rPr sz="1000" b="1" dirty="0">
                          <a:solidFill>
                            <a:srgbClr val="00AF50"/>
                          </a:solidFill>
                          <a:latin typeface="Arial"/>
                          <a:cs typeface="Arial"/>
                        </a:rPr>
                        <a:t>Comp</a:t>
                      </a:r>
                      <a:r>
                        <a:rPr sz="1000" b="1" spc="-5" dirty="0">
                          <a:solidFill>
                            <a:srgbClr val="00AF50"/>
                          </a:solidFill>
                          <a:latin typeface="Arial"/>
                          <a:cs typeface="Arial"/>
                        </a:rPr>
                        <a:t>a</a:t>
                      </a:r>
                      <a:r>
                        <a:rPr sz="1000" b="1" dirty="0">
                          <a:solidFill>
                            <a:srgbClr val="00AF50"/>
                          </a:solidFill>
                          <a:latin typeface="Arial"/>
                          <a:cs typeface="Arial"/>
                        </a:rPr>
                        <a:t>ny</a:t>
                      </a:r>
                      <a:endParaRPr sz="1000" dirty="0">
                        <a:latin typeface="Arial"/>
                        <a:cs typeface="Arial"/>
                      </a:endParaRPr>
                    </a:p>
                  </a:txBody>
                  <a:tcPr marL="0" marR="0" marT="38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p:nvPr/>
        </p:nvSpPr>
        <p:spPr>
          <a:xfrm>
            <a:off x="5258564" y="1143761"/>
            <a:ext cx="0" cy="5715000"/>
          </a:xfrm>
          <a:custGeom>
            <a:avLst/>
            <a:gdLst/>
            <a:ahLst/>
            <a:cxnLst/>
            <a:rect l="l" t="t" r="r" b="b"/>
            <a:pathLst>
              <a:path h="5715000">
                <a:moveTo>
                  <a:pt x="0" y="0"/>
                </a:moveTo>
                <a:lnTo>
                  <a:pt x="0" y="5715000"/>
                </a:lnTo>
              </a:path>
            </a:pathLst>
          </a:custGeom>
          <a:ln w="25908">
            <a:solidFill>
              <a:srgbClr val="000000"/>
            </a:solidFill>
          </a:ln>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3975537033"/>
              </p:ext>
            </p:extLst>
          </p:nvPr>
        </p:nvGraphicFramePr>
        <p:xfrm>
          <a:off x="2734055" y="1400555"/>
          <a:ext cx="2287270" cy="1284731"/>
        </p:xfrm>
        <a:graphic>
          <a:graphicData uri="http://schemas.openxmlformats.org/drawingml/2006/table">
            <a:tbl>
              <a:tblPr firstRow="1" bandRow="1">
                <a:tableStyleId>{2D5ABB26-0587-4C30-8999-92F81FD0307C}</a:tableStyleId>
              </a:tblPr>
              <a:tblGrid>
                <a:gridCol w="16637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417830">
                  <a:extLst>
                    <a:ext uri="{9D8B030D-6E8A-4147-A177-3AD203B41FA5}">
                      <a16:colId xmlns:a16="http://schemas.microsoft.com/office/drawing/2014/main" val="20002"/>
                    </a:ext>
                  </a:extLst>
                </a:gridCol>
                <a:gridCol w="447040">
                  <a:extLst>
                    <a:ext uri="{9D8B030D-6E8A-4147-A177-3AD203B41FA5}">
                      <a16:colId xmlns:a16="http://schemas.microsoft.com/office/drawing/2014/main" val="20003"/>
                    </a:ext>
                  </a:extLst>
                </a:gridCol>
                <a:gridCol w="394970">
                  <a:extLst>
                    <a:ext uri="{9D8B030D-6E8A-4147-A177-3AD203B41FA5}">
                      <a16:colId xmlns:a16="http://schemas.microsoft.com/office/drawing/2014/main" val="20004"/>
                    </a:ext>
                  </a:extLst>
                </a:gridCol>
                <a:gridCol w="403860">
                  <a:extLst>
                    <a:ext uri="{9D8B030D-6E8A-4147-A177-3AD203B41FA5}">
                      <a16:colId xmlns:a16="http://schemas.microsoft.com/office/drawing/2014/main" val="20005"/>
                    </a:ext>
                  </a:extLst>
                </a:gridCol>
                <a:gridCol w="76200">
                  <a:extLst>
                    <a:ext uri="{9D8B030D-6E8A-4147-A177-3AD203B41FA5}">
                      <a16:colId xmlns:a16="http://schemas.microsoft.com/office/drawing/2014/main" val="20006"/>
                    </a:ext>
                  </a:extLst>
                </a:gridCol>
              </a:tblGrid>
              <a:tr h="368808">
                <a:tc gridSpan="7">
                  <a:txBody>
                    <a:bodyPr/>
                    <a:lstStyle/>
                    <a:p>
                      <a:pPr marL="153035">
                        <a:lnSpc>
                          <a:spcPct val="100000"/>
                        </a:lnSpc>
                        <a:spcBef>
                          <a:spcPts val="305"/>
                        </a:spcBef>
                      </a:pPr>
                      <a:r>
                        <a:rPr sz="1800" dirty="0">
                          <a:latin typeface="Arial"/>
                          <a:cs typeface="Arial"/>
                        </a:rPr>
                        <a:t>WINTER</a:t>
                      </a:r>
                      <a:r>
                        <a:rPr sz="1800" spc="-45" dirty="0">
                          <a:latin typeface="Arial"/>
                          <a:cs typeface="Arial"/>
                        </a:rPr>
                        <a:t> </a:t>
                      </a:r>
                      <a:r>
                        <a:rPr sz="1800" spc="-10" dirty="0" smtClean="0">
                          <a:latin typeface="Arial"/>
                          <a:cs typeface="Arial"/>
                        </a:rPr>
                        <a:t>OCC-</a:t>
                      </a:r>
                      <a:r>
                        <a:rPr lang="en-US" sz="1800" spc="-10" dirty="0" smtClean="0">
                          <a:latin typeface="Arial"/>
                          <a:cs typeface="Arial"/>
                        </a:rPr>
                        <a:t>3</a:t>
                      </a:r>
                      <a:r>
                        <a:rPr sz="1800" spc="-10" dirty="0" smtClean="0">
                          <a:latin typeface="Arial"/>
                          <a:cs typeface="Arial"/>
                        </a:rPr>
                        <a:t>XX</a:t>
                      </a:r>
                      <a:endParaRPr sz="1800" dirty="0">
                        <a:latin typeface="Arial"/>
                        <a:cs typeface="Arial"/>
                      </a:endParaRPr>
                    </a:p>
                  </a:txBody>
                  <a:tcPr marL="0" marR="0" marT="387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1563">
                <a:tc gridSpan="2">
                  <a:txBody>
                    <a:bodyPr/>
                    <a:lstStyle/>
                    <a:p>
                      <a:pPr>
                        <a:lnSpc>
                          <a:spcPct val="100000"/>
                        </a:lnSpc>
                      </a:pPr>
                      <a:endParaRPr sz="1300">
                        <a:latin typeface="Times New Roman"/>
                        <a:cs typeface="Times New Roman"/>
                      </a:endParaRPr>
                    </a:p>
                  </a:txBody>
                  <a:tcPr marL="0" marR="0" marT="0" marB="0">
                    <a:lnR w="28575">
                      <a:solidFill>
                        <a:srgbClr val="000000"/>
                      </a:solidFill>
                      <a:prstDash val="solid"/>
                    </a:lnR>
                    <a:lnT w="28575">
                      <a:solidFill>
                        <a:srgbClr val="000000"/>
                      </a:solidFill>
                      <a:prstDash val="solid"/>
                    </a:lnT>
                  </a:tcPr>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T w="28575">
                      <a:solidFill>
                        <a:srgbClr val="000000"/>
                      </a:solidFill>
                      <a:prstDash val="solid"/>
                    </a:lnT>
                    <a:lnB w="285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94360">
                <a:tc>
                  <a:txBody>
                    <a:bodyPr/>
                    <a:lstStyle/>
                    <a:p>
                      <a:pPr>
                        <a:lnSpc>
                          <a:spcPct val="100000"/>
                        </a:lnSpc>
                      </a:pPr>
                      <a:endParaRPr sz="1300">
                        <a:latin typeface="Times New Roman"/>
                        <a:cs typeface="Times New Roman"/>
                      </a:endParaRPr>
                    </a:p>
                  </a:txBody>
                  <a:tcPr marL="0" marR="0" marT="0" marB="0">
                    <a:lnR w="28575">
                      <a:solidFill>
                        <a:srgbClr val="000000"/>
                      </a:solidFill>
                      <a:prstDash val="solid"/>
                    </a:lnR>
                  </a:tcPr>
                </a:tc>
                <a:tc gridSpan="2">
                  <a:txBody>
                    <a:bodyPr/>
                    <a:lstStyle/>
                    <a:p>
                      <a:pPr marL="109855" marR="102235" indent="73025">
                        <a:lnSpc>
                          <a:spcPct val="125000"/>
                        </a:lnSpc>
                        <a:spcBef>
                          <a:spcPts val="590"/>
                        </a:spcBef>
                      </a:pPr>
                      <a:r>
                        <a:rPr sz="1000" b="1" spc="-10" dirty="0">
                          <a:solidFill>
                            <a:srgbClr val="00AF50"/>
                          </a:solidFill>
                          <a:latin typeface="Arial"/>
                          <a:cs typeface="Arial"/>
                        </a:rPr>
                        <a:t>Charlie  </a:t>
                      </a:r>
                      <a:r>
                        <a:rPr sz="1000" b="1" dirty="0">
                          <a:solidFill>
                            <a:srgbClr val="00AF50"/>
                          </a:solidFill>
                          <a:latin typeface="Arial"/>
                          <a:cs typeface="Arial"/>
                        </a:rPr>
                        <a:t>Comp</a:t>
                      </a:r>
                      <a:r>
                        <a:rPr sz="1000" b="1" spc="-5" dirty="0">
                          <a:solidFill>
                            <a:srgbClr val="00AF50"/>
                          </a:solidFill>
                          <a:latin typeface="Arial"/>
                          <a:cs typeface="Arial"/>
                        </a:rPr>
                        <a:t>a</a:t>
                      </a:r>
                      <a:r>
                        <a:rPr sz="1000" b="1" dirty="0">
                          <a:solidFill>
                            <a:srgbClr val="00AF50"/>
                          </a:solidFill>
                          <a:latin typeface="Arial"/>
                          <a:cs typeface="Arial"/>
                        </a:rPr>
                        <a:t>ny</a:t>
                      </a:r>
                      <a:endParaRPr sz="1000">
                        <a:latin typeface="Arial"/>
                        <a:cs typeface="Arial"/>
                      </a:endParaRPr>
                    </a:p>
                  </a:txBody>
                  <a:tcPr marL="0" marR="0" marT="7493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gridSpan="2">
                  <a:txBody>
                    <a:bodyPr/>
                    <a:lstStyle/>
                    <a:p>
                      <a:pPr>
                        <a:lnSpc>
                          <a:spcPct val="100000"/>
                        </a:lnSpc>
                        <a:spcBef>
                          <a:spcPts val="30"/>
                        </a:spcBef>
                      </a:pPr>
                      <a:endParaRPr sz="1050">
                        <a:latin typeface="Times New Roman"/>
                        <a:cs typeface="Times New Roman"/>
                      </a:endParaRPr>
                    </a:p>
                    <a:p>
                      <a:pPr marL="109855" marR="102870" indent="132080">
                        <a:lnSpc>
                          <a:spcPts val="1080"/>
                        </a:lnSpc>
                      </a:pPr>
                      <a:r>
                        <a:rPr sz="1000" b="1" spc="-5" dirty="0">
                          <a:solidFill>
                            <a:srgbClr val="00AF50"/>
                          </a:solidFill>
                          <a:latin typeface="Arial"/>
                          <a:cs typeface="Arial"/>
                        </a:rPr>
                        <a:t>Delta  </a:t>
                      </a:r>
                      <a:r>
                        <a:rPr sz="1000" b="1" dirty="0">
                          <a:solidFill>
                            <a:srgbClr val="00AF50"/>
                          </a:solidFill>
                          <a:latin typeface="Arial"/>
                          <a:cs typeface="Arial"/>
                        </a:rPr>
                        <a:t>Comp</a:t>
                      </a:r>
                      <a:r>
                        <a:rPr sz="1000" b="1" spc="-5" dirty="0">
                          <a:solidFill>
                            <a:srgbClr val="00AF50"/>
                          </a:solidFill>
                          <a:latin typeface="Arial"/>
                          <a:cs typeface="Arial"/>
                        </a:rPr>
                        <a:t>a</a:t>
                      </a:r>
                      <a:r>
                        <a:rPr sz="1000" b="1" dirty="0">
                          <a:solidFill>
                            <a:srgbClr val="00AF50"/>
                          </a:solidFill>
                          <a:latin typeface="Arial"/>
                          <a:cs typeface="Arial"/>
                        </a:rPr>
                        <a:t>ny</a:t>
                      </a:r>
                      <a:endParaRPr sz="1000">
                        <a:latin typeface="Arial"/>
                        <a:cs typeface="Arial"/>
                      </a:endParaRPr>
                    </a:p>
                  </a:txBody>
                  <a:tcPr marL="0" marR="0" marT="38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a:txBody>
                    <a:bodyPr/>
                    <a:lstStyle/>
                    <a:p>
                      <a:pPr>
                        <a:lnSpc>
                          <a:spcPct val="100000"/>
                        </a:lnSpc>
                      </a:pPr>
                      <a:endParaRPr sz="1300" dirty="0">
                        <a:latin typeface="Times New Roman"/>
                        <a:cs typeface="Times New Roman"/>
                      </a:endParaRPr>
                    </a:p>
                  </a:txBody>
                  <a:tcPr marL="0" marR="0" marT="0" marB="0">
                    <a:lnL w="28575">
                      <a:solidFill>
                        <a:srgbClr val="000000"/>
                      </a:solidFill>
                      <a:prstDash val="solid"/>
                    </a:lnL>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extLst>
              <p:ext uri="{D42A27DB-BD31-4B8C-83A1-F6EECF244321}">
                <p14:modId xmlns:p14="http://schemas.microsoft.com/office/powerpoint/2010/main" val="2159108228"/>
              </p:ext>
            </p:extLst>
          </p:nvPr>
        </p:nvGraphicFramePr>
        <p:xfrm>
          <a:off x="5583935" y="1388363"/>
          <a:ext cx="3181345" cy="1284731"/>
        </p:xfrm>
        <a:graphic>
          <a:graphicData uri="http://schemas.openxmlformats.org/drawingml/2006/table">
            <a:tbl>
              <a:tblPr firstRow="1" bandRow="1">
                <a:tableStyleId>{2D5ABB26-0587-4C30-8999-92F81FD0307C}</a:tableStyleId>
              </a:tblPr>
              <a:tblGrid>
                <a:gridCol w="53340">
                  <a:extLst>
                    <a:ext uri="{9D8B030D-6E8A-4147-A177-3AD203B41FA5}">
                      <a16:colId xmlns:a16="http://schemas.microsoft.com/office/drawing/2014/main" val="20000"/>
                    </a:ext>
                  </a:extLst>
                </a:gridCol>
                <a:gridCol w="327660">
                  <a:extLst>
                    <a:ext uri="{9D8B030D-6E8A-4147-A177-3AD203B41FA5}">
                      <a16:colId xmlns:a16="http://schemas.microsoft.com/office/drawing/2014/main" val="20001"/>
                    </a:ext>
                  </a:extLst>
                </a:gridCol>
                <a:gridCol w="425450">
                  <a:extLst>
                    <a:ext uri="{9D8B030D-6E8A-4147-A177-3AD203B41FA5}">
                      <a16:colId xmlns:a16="http://schemas.microsoft.com/office/drawing/2014/main" val="20002"/>
                    </a:ext>
                  </a:extLst>
                </a:gridCol>
                <a:gridCol w="401319">
                  <a:extLst>
                    <a:ext uri="{9D8B030D-6E8A-4147-A177-3AD203B41FA5}">
                      <a16:colId xmlns:a16="http://schemas.microsoft.com/office/drawing/2014/main" val="20003"/>
                    </a:ext>
                  </a:extLst>
                </a:gridCol>
                <a:gridCol w="381634">
                  <a:extLst>
                    <a:ext uri="{9D8B030D-6E8A-4147-A177-3AD203B41FA5}">
                      <a16:colId xmlns:a16="http://schemas.microsoft.com/office/drawing/2014/main" val="20004"/>
                    </a:ext>
                  </a:extLst>
                </a:gridCol>
                <a:gridCol w="424179">
                  <a:extLst>
                    <a:ext uri="{9D8B030D-6E8A-4147-A177-3AD203B41FA5}">
                      <a16:colId xmlns:a16="http://schemas.microsoft.com/office/drawing/2014/main" val="20005"/>
                    </a:ext>
                  </a:extLst>
                </a:gridCol>
                <a:gridCol w="360044">
                  <a:extLst>
                    <a:ext uri="{9D8B030D-6E8A-4147-A177-3AD203B41FA5}">
                      <a16:colId xmlns:a16="http://schemas.microsoft.com/office/drawing/2014/main" val="20006"/>
                    </a:ext>
                  </a:extLst>
                </a:gridCol>
                <a:gridCol w="396875">
                  <a:extLst>
                    <a:ext uri="{9D8B030D-6E8A-4147-A177-3AD203B41FA5}">
                      <a16:colId xmlns:a16="http://schemas.microsoft.com/office/drawing/2014/main" val="20007"/>
                    </a:ext>
                  </a:extLst>
                </a:gridCol>
                <a:gridCol w="410844">
                  <a:extLst>
                    <a:ext uri="{9D8B030D-6E8A-4147-A177-3AD203B41FA5}">
                      <a16:colId xmlns:a16="http://schemas.microsoft.com/office/drawing/2014/main" val="20008"/>
                    </a:ext>
                  </a:extLst>
                </a:gridCol>
              </a:tblGrid>
              <a:tr h="370332">
                <a:tc>
                  <a:txBody>
                    <a:bodyPr/>
                    <a:lstStyle/>
                    <a:p>
                      <a:pPr>
                        <a:lnSpc>
                          <a:spcPct val="100000"/>
                        </a:lnSpc>
                      </a:pPr>
                      <a:endParaRPr sz="1300">
                        <a:latin typeface="Times New Roman"/>
                        <a:cs typeface="Times New Roman"/>
                      </a:endParaRPr>
                    </a:p>
                  </a:txBody>
                  <a:tcPr marL="0" marR="0" marT="0" marB="0">
                    <a:lnR w="28575">
                      <a:solidFill>
                        <a:srgbClr val="000000"/>
                      </a:solidFill>
                      <a:prstDash val="solid"/>
                    </a:lnR>
                  </a:tcPr>
                </a:tc>
                <a:tc gridSpan="8">
                  <a:txBody>
                    <a:bodyPr/>
                    <a:lstStyle/>
                    <a:p>
                      <a:pPr marL="140970">
                        <a:lnSpc>
                          <a:spcPct val="100000"/>
                        </a:lnSpc>
                        <a:spcBef>
                          <a:spcPts val="310"/>
                        </a:spcBef>
                      </a:pPr>
                      <a:r>
                        <a:rPr sz="1800" spc="-5" dirty="0">
                          <a:latin typeface="Arial"/>
                          <a:cs typeface="Arial"/>
                        </a:rPr>
                        <a:t>SUMMER</a:t>
                      </a:r>
                      <a:r>
                        <a:rPr sz="1800" spc="-25" dirty="0">
                          <a:latin typeface="Arial"/>
                          <a:cs typeface="Arial"/>
                        </a:rPr>
                        <a:t> </a:t>
                      </a:r>
                      <a:r>
                        <a:rPr sz="1800" spc="-5" dirty="0" smtClean="0">
                          <a:latin typeface="Arial"/>
                          <a:cs typeface="Arial"/>
                        </a:rPr>
                        <a:t>OCC-</a:t>
                      </a:r>
                      <a:r>
                        <a:rPr lang="en-US" sz="1800" spc="-5" dirty="0" smtClean="0">
                          <a:latin typeface="Arial"/>
                          <a:cs typeface="Arial"/>
                        </a:rPr>
                        <a:t>3</a:t>
                      </a:r>
                      <a:r>
                        <a:rPr sz="1800" spc="-5" dirty="0" smtClean="0">
                          <a:latin typeface="Arial"/>
                          <a:cs typeface="Arial"/>
                        </a:rPr>
                        <a:t>XX/PLC-C</a:t>
                      </a:r>
                      <a:endParaRPr sz="1800" dirty="0">
                        <a:latin typeface="Arial"/>
                        <a:cs typeface="Arial"/>
                      </a:endParaRPr>
                    </a:p>
                  </a:txBody>
                  <a:tcPr marL="0" marR="0" marT="3937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20039">
                <a:tc gridSpan="2">
                  <a:txBody>
                    <a:bodyPr/>
                    <a:lstStyle/>
                    <a:p>
                      <a:pPr>
                        <a:lnSpc>
                          <a:spcPct val="100000"/>
                        </a:lnSpc>
                      </a:pPr>
                      <a:endParaRPr sz="1300">
                        <a:latin typeface="Times New Roman"/>
                        <a:cs typeface="Times New Roman"/>
                      </a:endParaRPr>
                    </a:p>
                  </a:txBody>
                  <a:tcPr marL="0" marR="0" marT="0" marB="0">
                    <a:lnR w="28575">
                      <a:solidFill>
                        <a:srgbClr val="000000"/>
                      </a:solidFill>
                      <a:prstDash val="solid"/>
                    </a:lnR>
                    <a:lnB w="28575">
                      <a:solidFill>
                        <a:srgbClr val="000000"/>
                      </a:solidFill>
                      <a:prstDash val="solid"/>
                    </a:lnB>
                  </a:tcPr>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1"/>
                  </a:ext>
                </a:extLst>
              </a:tr>
              <a:tr h="594360">
                <a:tc gridSpan="3">
                  <a:txBody>
                    <a:bodyPr/>
                    <a:lstStyle/>
                    <a:p>
                      <a:pPr marL="114300" marR="106045" indent="114300">
                        <a:lnSpc>
                          <a:spcPct val="125000"/>
                        </a:lnSpc>
                        <a:spcBef>
                          <a:spcPts val="595"/>
                        </a:spcBef>
                      </a:pPr>
                      <a:r>
                        <a:rPr sz="1000" b="1" spc="-15" dirty="0">
                          <a:solidFill>
                            <a:srgbClr val="FF0000"/>
                          </a:solidFill>
                          <a:latin typeface="Arial"/>
                          <a:cs typeface="Arial"/>
                        </a:rPr>
                        <a:t>Alpha  </a:t>
                      </a:r>
                      <a:r>
                        <a:rPr sz="1000" b="1" dirty="0">
                          <a:solidFill>
                            <a:srgbClr val="FF0000"/>
                          </a:solidFill>
                          <a:latin typeface="Arial"/>
                          <a:cs typeface="Arial"/>
                        </a:rPr>
                        <a:t>Comp</a:t>
                      </a:r>
                      <a:r>
                        <a:rPr sz="1000" b="1" spc="-5" dirty="0">
                          <a:solidFill>
                            <a:srgbClr val="FF0000"/>
                          </a:solidFill>
                          <a:latin typeface="Arial"/>
                          <a:cs typeface="Arial"/>
                        </a:rPr>
                        <a:t>a</a:t>
                      </a:r>
                      <a:r>
                        <a:rPr sz="1000" b="1" dirty="0">
                          <a:solidFill>
                            <a:srgbClr val="FF0000"/>
                          </a:solidFill>
                          <a:latin typeface="Arial"/>
                          <a:cs typeface="Arial"/>
                        </a:rPr>
                        <a:t>ny</a:t>
                      </a:r>
                      <a:endParaRPr sz="1000">
                        <a:latin typeface="Arial"/>
                        <a:cs typeface="Arial"/>
                      </a:endParaRPr>
                    </a:p>
                  </a:txBody>
                  <a:tcPr marL="0" marR="0" marT="7556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gridSpan="2">
                  <a:txBody>
                    <a:bodyPr/>
                    <a:lstStyle/>
                    <a:p>
                      <a:pPr marL="113664" marR="104775" indent="73025">
                        <a:lnSpc>
                          <a:spcPct val="125000"/>
                        </a:lnSpc>
                        <a:spcBef>
                          <a:spcPts val="595"/>
                        </a:spcBef>
                      </a:pPr>
                      <a:r>
                        <a:rPr sz="1000" b="1" spc="-10" dirty="0">
                          <a:solidFill>
                            <a:srgbClr val="00AF50"/>
                          </a:solidFill>
                          <a:latin typeface="Arial"/>
                          <a:cs typeface="Arial"/>
                        </a:rPr>
                        <a:t>Charlie  </a:t>
                      </a:r>
                      <a:r>
                        <a:rPr sz="1000" b="1" dirty="0">
                          <a:solidFill>
                            <a:srgbClr val="00AF50"/>
                          </a:solidFill>
                          <a:latin typeface="Arial"/>
                          <a:cs typeface="Arial"/>
                        </a:rPr>
                        <a:t>Comp</a:t>
                      </a:r>
                      <a:r>
                        <a:rPr sz="1000" b="1" spc="-5" dirty="0">
                          <a:solidFill>
                            <a:srgbClr val="00AF50"/>
                          </a:solidFill>
                          <a:latin typeface="Arial"/>
                          <a:cs typeface="Arial"/>
                        </a:rPr>
                        <a:t>a</a:t>
                      </a:r>
                      <a:r>
                        <a:rPr sz="1000" b="1" dirty="0">
                          <a:solidFill>
                            <a:srgbClr val="00AF50"/>
                          </a:solidFill>
                          <a:latin typeface="Arial"/>
                          <a:cs typeface="Arial"/>
                        </a:rPr>
                        <a:t>ny</a:t>
                      </a:r>
                      <a:endParaRPr sz="1000">
                        <a:latin typeface="Arial"/>
                        <a:cs typeface="Arial"/>
                      </a:endParaRPr>
                    </a:p>
                  </a:txBody>
                  <a:tcPr marL="0" marR="0" marT="7556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gridSpan="2">
                  <a:txBody>
                    <a:bodyPr/>
                    <a:lstStyle/>
                    <a:p>
                      <a:pPr>
                        <a:lnSpc>
                          <a:spcPct val="100000"/>
                        </a:lnSpc>
                        <a:spcBef>
                          <a:spcPts val="30"/>
                        </a:spcBef>
                      </a:pPr>
                      <a:endParaRPr sz="1050" dirty="0">
                        <a:latin typeface="Times New Roman"/>
                        <a:cs typeface="Times New Roman"/>
                      </a:endParaRPr>
                    </a:p>
                    <a:p>
                      <a:pPr marL="114300" marR="106045" indent="132080">
                        <a:lnSpc>
                          <a:spcPts val="1080"/>
                        </a:lnSpc>
                        <a:spcBef>
                          <a:spcPts val="5"/>
                        </a:spcBef>
                      </a:pPr>
                      <a:r>
                        <a:rPr sz="1000" b="1" spc="-5" dirty="0">
                          <a:solidFill>
                            <a:srgbClr val="00AF50"/>
                          </a:solidFill>
                          <a:latin typeface="Arial"/>
                          <a:cs typeface="Arial"/>
                        </a:rPr>
                        <a:t>Delta  </a:t>
                      </a:r>
                      <a:r>
                        <a:rPr sz="1000" b="1" dirty="0">
                          <a:solidFill>
                            <a:srgbClr val="00AF50"/>
                          </a:solidFill>
                          <a:latin typeface="Arial"/>
                          <a:cs typeface="Arial"/>
                        </a:rPr>
                        <a:t>Comp</a:t>
                      </a:r>
                      <a:r>
                        <a:rPr sz="1000" b="1" spc="-5" dirty="0">
                          <a:solidFill>
                            <a:srgbClr val="00AF50"/>
                          </a:solidFill>
                          <a:latin typeface="Arial"/>
                          <a:cs typeface="Arial"/>
                        </a:rPr>
                        <a:t>a</a:t>
                      </a:r>
                      <a:r>
                        <a:rPr sz="1000" b="1" dirty="0">
                          <a:solidFill>
                            <a:srgbClr val="00AF50"/>
                          </a:solidFill>
                          <a:latin typeface="Arial"/>
                          <a:cs typeface="Arial"/>
                        </a:rPr>
                        <a:t>ny</a:t>
                      </a:r>
                      <a:endParaRPr sz="1000" dirty="0">
                        <a:latin typeface="Arial"/>
                        <a:cs typeface="Arial"/>
                      </a:endParaRPr>
                    </a:p>
                  </a:txBody>
                  <a:tcPr marL="0" marR="0" marT="381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aphicFrame>
        <p:nvGraphicFramePr>
          <p:cNvPr id="7" name="object 7"/>
          <p:cNvGraphicFramePr>
            <a:graphicFrameLocks noGrp="1"/>
          </p:cNvGraphicFramePr>
          <p:nvPr/>
        </p:nvGraphicFramePr>
        <p:xfrm>
          <a:off x="5567171" y="3953255"/>
          <a:ext cx="3306440" cy="1284731"/>
        </p:xfrm>
        <a:graphic>
          <a:graphicData uri="http://schemas.openxmlformats.org/drawingml/2006/table">
            <a:tbl>
              <a:tblPr firstRow="1" bandRow="1">
                <a:tableStyleId>{2D5ABB26-0587-4C30-8999-92F81FD0307C}</a:tableStyleId>
              </a:tblPr>
              <a:tblGrid>
                <a:gridCol w="301625">
                  <a:extLst>
                    <a:ext uri="{9D8B030D-6E8A-4147-A177-3AD203B41FA5}">
                      <a16:colId xmlns:a16="http://schemas.microsoft.com/office/drawing/2014/main" val="20000"/>
                    </a:ext>
                  </a:extLst>
                </a:gridCol>
                <a:gridCol w="335280">
                  <a:extLst>
                    <a:ext uri="{9D8B030D-6E8A-4147-A177-3AD203B41FA5}">
                      <a16:colId xmlns:a16="http://schemas.microsoft.com/office/drawing/2014/main" val="20001"/>
                    </a:ext>
                  </a:extLst>
                </a:gridCol>
                <a:gridCol w="125095">
                  <a:extLst>
                    <a:ext uri="{9D8B030D-6E8A-4147-A177-3AD203B41FA5}">
                      <a16:colId xmlns:a16="http://schemas.microsoft.com/office/drawing/2014/main" val="20002"/>
                    </a:ext>
                  </a:extLst>
                </a:gridCol>
                <a:gridCol w="291465">
                  <a:extLst>
                    <a:ext uri="{9D8B030D-6E8A-4147-A177-3AD203B41FA5}">
                      <a16:colId xmlns:a16="http://schemas.microsoft.com/office/drawing/2014/main" val="20003"/>
                    </a:ext>
                  </a:extLst>
                </a:gridCol>
                <a:gridCol w="346075">
                  <a:extLst>
                    <a:ext uri="{9D8B030D-6E8A-4147-A177-3AD203B41FA5}">
                      <a16:colId xmlns:a16="http://schemas.microsoft.com/office/drawing/2014/main" val="20004"/>
                    </a:ext>
                  </a:extLst>
                </a:gridCol>
                <a:gridCol w="445134">
                  <a:extLst>
                    <a:ext uri="{9D8B030D-6E8A-4147-A177-3AD203B41FA5}">
                      <a16:colId xmlns:a16="http://schemas.microsoft.com/office/drawing/2014/main" val="20005"/>
                    </a:ext>
                  </a:extLst>
                </a:gridCol>
                <a:gridCol w="291464">
                  <a:extLst>
                    <a:ext uri="{9D8B030D-6E8A-4147-A177-3AD203B41FA5}">
                      <a16:colId xmlns:a16="http://schemas.microsoft.com/office/drawing/2014/main" val="20006"/>
                    </a:ext>
                  </a:extLst>
                </a:gridCol>
                <a:gridCol w="346075">
                  <a:extLst>
                    <a:ext uri="{9D8B030D-6E8A-4147-A177-3AD203B41FA5}">
                      <a16:colId xmlns:a16="http://schemas.microsoft.com/office/drawing/2014/main" val="20007"/>
                    </a:ext>
                  </a:extLst>
                </a:gridCol>
                <a:gridCol w="186055">
                  <a:extLst>
                    <a:ext uri="{9D8B030D-6E8A-4147-A177-3AD203B41FA5}">
                      <a16:colId xmlns:a16="http://schemas.microsoft.com/office/drawing/2014/main" val="20008"/>
                    </a:ext>
                  </a:extLst>
                </a:gridCol>
                <a:gridCol w="291464">
                  <a:extLst>
                    <a:ext uri="{9D8B030D-6E8A-4147-A177-3AD203B41FA5}">
                      <a16:colId xmlns:a16="http://schemas.microsoft.com/office/drawing/2014/main" val="20009"/>
                    </a:ext>
                  </a:extLst>
                </a:gridCol>
                <a:gridCol w="218439">
                  <a:extLst>
                    <a:ext uri="{9D8B030D-6E8A-4147-A177-3AD203B41FA5}">
                      <a16:colId xmlns:a16="http://schemas.microsoft.com/office/drawing/2014/main" val="20010"/>
                    </a:ext>
                  </a:extLst>
                </a:gridCol>
                <a:gridCol w="128269">
                  <a:extLst>
                    <a:ext uri="{9D8B030D-6E8A-4147-A177-3AD203B41FA5}">
                      <a16:colId xmlns:a16="http://schemas.microsoft.com/office/drawing/2014/main" val="20011"/>
                    </a:ext>
                  </a:extLst>
                </a:gridCol>
              </a:tblGrid>
              <a:tr h="368807">
                <a:tc gridSpan="11">
                  <a:txBody>
                    <a:bodyPr/>
                    <a:lstStyle/>
                    <a:p>
                      <a:pPr marL="456565">
                        <a:lnSpc>
                          <a:spcPct val="100000"/>
                        </a:lnSpc>
                        <a:spcBef>
                          <a:spcPts val="305"/>
                        </a:spcBef>
                      </a:pPr>
                      <a:r>
                        <a:rPr sz="1800" spc="-5" dirty="0">
                          <a:latin typeface="Arial"/>
                          <a:cs typeface="Arial"/>
                        </a:rPr>
                        <a:t>SUMMER</a:t>
                      </a:r>
                      <a:r>
                        <a:rPr sz="1800" spc="-10" dirty="0">
                          <a:latin typeface="Arial"/>
                          <a:cs typeface="Arial"/>
                        </a:rPr>
                        <a:t> </a:t>
                      </a:r>
                      <a:r>
                        <a:rPr sz="1800" spc="-5" dirty="0">
                          <a:latin typeface="Arial"/>
                          <a:cs typeface="Arial"/>
                        </a:rPr>
                        <a:t>PLC-Jrs/Srs</a:t>
                      </a:r>
                      <a:endParaRPr sz="1800" dirty="0">
                        <a:latin typeface="Arial"/>
                        <a:cs typeface="Arial"/>
                      </a:endParaRPr>
                    </a:p>
                  </a:txBody>
                  <a:tcPr marL="0" marR="0" marT="3873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300" dirty="0">
                        <a:latin typeface="Times New Roman"/>
                        <a:cs typeface="Times New Roman"/>
                      </a:endParaRPr>
                    </a:p>
                  </a:txBody>
                  <a:tcPr marL="0" marR="0" marT="0" marB="0">
                    <a:lnL w="28575">
                      <a:solidFill>
                        <a:srgbClr val="000000"/>
                      </a:solidFill>
                      <a:prstDash val="solid"/>
                    </a:lnL>
                  </a:tcPr>
                </a:tc>
                <a:extLst>
                  <a:ext uri="{0D108BD9-81ED-4DB2-BD59-A6C34878D82A}">
                    <a16:rowId xmlns:a16="http://schemas.microsoft.com/office/drawing/2014/main" val="10000"/>
                  </a:ext>
                </a:extLst>
              </a:tr>
              <a:tr h="320040">
                <a:tc>
                  <a:txBody>
                    <a:bodyPr/>
                    <a:lstStyle/>
                    <a:p>
                      <a:pPr>
                        <a:lnSpc>
                          <a:spcPct val="100000"/>
                        </a:lnSpc>
                      </a:pPr>
                      <a:endParaRPr sz="1300">
                        <a:latin typeface="Times New Roman"/>
                        <a:cs typeface="Times New Roman"/>
                      </a:endParaRPr>
                    </a:p>
                  </a:txBody>
                  <a:tcPr marL="0" marR="0" marT="0" marB="0">
                    <a:lnR w="28575">
                      <a:solidFill>
                        <a:srgbClr val="000000"/>
                      </a:solidFill>
                      <a:prstDash val="solid"/>
                    </a:lnR>
                    <a:lnT w="28575">
                      <a:solidFill>
                        <a:srgbClr val="000000"/>
                      </a:solidFill>
                      <a:prstDash val="solid"/>
                    </a:lnT>
                    <a:lnB w="28575">
                      <a:solidFill>
                        <a:srgbClr val="000000"/>
                      </a:solidFill>
                      <a:prstDash val="solid"/>
                    </a:lnB>
                  </a:tcPr>
                </a:tc>
                <a:tc gridSpan="3">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3">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B w="285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95884">
                <a:tc gridSpan="2">
                  <a:txBody>
                    <a:bodyPr/>
                    <a:lstStyle/>
                    <a:p>
                      <a:pPr marL="27940" marR="22860" indent="139700">
                        <a:lnSpc>
                          <a:spcPts val="1080"/>
                        </a:lnSpc>
                        <a:spcBef>
                          <a:spcPts val="500"/>
                        </a:spcBef>
                      </a:pPr>
                      <a:r>
                        <a:rPr sz="1000" b="1" spc="-5" dirty="0">
                          <a:solidFill>
                            <a:srgbClr val="FF0000"/>
                          </a:solidFill>
                          <a:latin typeface="Arial"/>
                          <a:cs typeface="Arial"/>
                        </a:rPr>
                        <a:t>India  </a:t>
                      </a:r>
                      <a:r>
                        <a:rPr sz="1000" b="1" dirty="0">
                          <a:solidFill>
                            <a:srgbClr val="FF0000"/>
                          </a:solidFill>
                          <a:latin typeface="Arial"/>
                          <a:cs typeface="Arial"/>
                        </a:rPr>
                        <a:t>Comp</a:t>
                      </a:r>
                      <a:r>
                        <a:rPr sz="1000" b="1" spc="-5" dirty="0">
                          <a:solidFill>
                            <a:srgbClr val="FF0000"/>
                          </a:solidFill>
                          <a:latin typeface="Arial"/>
                          <a:cs typeface="Arial"/>
                        </a:rPr>
                        <a:t>a</a:t>
                      </a:r>
                      <a:r>
                        <a:rPr sz="1000" b="1" dirty="0">
                          <a:solidFill>
                            <a:srgbClr val="FF0000"/>
                          </a:solidFill>
                          <a:latin typeface="Arial"/>
                          <a:cs typeface="Arial"/>
                        </a:rPr>
                        <a:t>ny</a:t>
                      </a:r>
                      <a:endParaRPr sz="1000">
                        <a:latin typeface="Arial"/>
                        <a:cs typeface="Arial"/>
                      </a:endParaRPr>
                    </a:p>
                    <a:p>
                      <a:pPr marL="116205">
                        <a:lnSpc>
                          <a:spcPct val="100000"/>
                        </a:lnSpc>
                        <a:spcBef>
                          <a:spcPts val="280"/>
                        </a:spcBef>
                      </a:pPr>
                      <a:r>
                        <a:rPr sz="1000" b="1" spc="-10" dirty="0">
                          <a:solidFill>
                            <a:srgbClr val="FF0000"/>
                          </a:solidFill>
                          <a:latin typeface="Arial"/>
                          <a:cs typeface="Arial"/>
                        </a:rPr>
                        <a:t>1st</a:t>
                      </a:r>
                      <a:r>
                        <a:rPr sz="1000" b="1" spc="-20" dirty="0">
                          <a:solidFill>
                            <a:srgbClr val="FF0000"/>
                          </a:solidFill>
                          <a:latin typeface="Arial"/>
                          <a:cs typeface="Arial"/>
                        </a:rPr>
                        <a:t> </a:t>
                      </a:r>
                      <a:r>
                        <a:rPr sz="1000" b="1" spc="-5" dirty="0">
                          <a:solidFill>
                            <a:srgbClr val="FF0000"/>
                          </a:solidFill>
                          <a:latin typeface="Arial"/>
                          <a:cs typeface="Arial"/>
                        </a:rPr>
                        <a:t>Inc</a:t>
                      </a:r>
                      <a:endParaRPr sz="1000">
                        <a:latin typeface="Arial"/>
                        <a:cs typeface="Arial"/>
                      </a:endParaRPr>
                    </a:p>
                  </a:txBody>
                  <a:tcPr marL="0" marR="0" marT="635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gridSpan="2">
                  <a:txBody>
                    <a:bodyPr/>
                    <a:lstStyle/>
                    <a:p>
                      <a:pPr marL="28575" marR="22225" indent="139700">
                        <a:lnSpc>
                          <a:spcPts val="1080"/>
                        </a:lnSpc>
                        <a:spcBef>
                          <a:spcPts val="500"/>
                        </a:spcBef>
                      </a:pPr>
                      <a:r>
                        <a:rPr sz="1000" b="1" spc="-5" dirty="0">
                          <a:solidFill>
                            <a:srgbClr val="FF0000"/>
                          </a:solidFill>
                          <a:latin typeface="Arial"/>
                          <a:cs typeface="Arial"/>
                        </a:rPr>
                        <a:t>Lima  </a:t>
                      </a:r>
                      <a:r>
                        <a:rPr sz="1000" b="1" dirty="0">
                          <a:solidFill>
                            <a:srgbClr val="FF0000"/>
                          </a:solidFill>
                          <a:latin typeface="Arial"/>
                          <a:cs typeface="Arial"/>
                        </a:rPr>
                        <a:t>Comp</a:t>
                      </a:r>
                      <a:r>
                        <a:rPr sz="1000" b="1" spc="-5" dirty="0">
                          <a:solidFill>
                            <a:srgbClr val="FF0000"/>
                          </a:solidFill>
                          <a:latin typeface="Arial"/>
                          <a:cs typeface="Arial"/>
                        </a:rPr>
                        <a:t>a</a:t>
                      </a:r>
                      <a:r>
                        <a:rPr sz="1000" b="1" dirty="0">
                          <a:solidFill>
                            <a:srgbClr val="FF0000"/>
                          </a:solidFill>
                          <a:latin typeface="Arial"/>
                          <a:cs typeface="Arial"/>
                        </a:rPr>
                        <a:t>ny</a:t>
                      </a:r>
                      <a:endParaRPr sz="1000">
                        <a:latin typeface="Arial"/>
                        <a:cs typeface="Arial"/>
                      </a:endParaRPr>
                    </a:p>
                    <a:p>
                      <a:pPr marL="116839">
                        <a:lnSpc>
                          <a:spcPct val="100000"/>
                        </a:lnSpc>
                        <a:spcBef>
                          <a:spcPts val="280"/>
                        </a:spcBef>
                      </a:pPr>
                      <a:r>
                        <a:rPr sz="1000" b="1" spc="-10" dirty="0">
                          <a:solidFill>
                            <a:srgbClr val="FF0000"/>
                          </a:solidFill>
                          <a:latin typeface="Arial"/>
                          <a:cs typeface="Arial"/>
                        </a:rPr>
                        <a:t>1st</a:t>
                      </a:r>
                      <a:r>
                        <a:rPr sz="1000" b="1" spc="-20" dirty="0">
                          <a:solidFill>
                            <a:srgbClr val="FF0000"/>
                          </a:solidFill>
                          <a:latin typeface="Arial"/>
                          <a:cs typeface="Arial"/>
                        </a:rPr>
                        <a:t> </a:t>
                      </a:r>
                      <a:r>
                        <a:rPr sz="1000" b="1" spc="-5" dirty="0">
                          <a:solidFill>
                            <a:srgbClr val="FF0000"/>
                          </a:solidFill>
                          <a:latin typeface="Arial"/>
                          <a:cs typeface="Arial"/>
                        </a:rPr>
                        <a:t>Inc</a:t>
                      </a:r>
                      <a:endParaRPr sz="1000">
                        <a:latin typeface="Arial"/>
                        <a:cs typeface="Arial"/>
                      </a:endParaRPr>
                    </a:p>
                  </a:txBody>
                  <a:tcPr marL="0" marR="0" marT="635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gridSpan="2">
                  <a:txBody>
                    <a:bodyPr/>
                    <a:lstStyle/>
                    <a:p>
                      <a:pPr marL="27940" marR="23495" indent="139700">
                        <a:lnSpc>
                          <a:spcPts val="1080"/>
                        </a:lnSpc>
                        <a:spcBef>
                          <a:spcPts val="500"/>
                        </a:spcBef>
                      </a:pPr>
                      <a:r>
                        <a:rPr sz="1000" b="1" spc="-5" dirty="0">
                          <a:solidFill>
                            <a:srgbClr val="FF0000"/>
                          </a:solidFill>
                          <a:latin typeface="Arial"/>
                          <a:cs typeface="Arial"/>
                        </a:rPr>
                        <a:t>India  </a:t>
                      </a:r>
                      <a:r>
                        <a:rPr sz="1000" b="1" dirty="0">
                          <a:solidFill>
                            <a:srgbClr val="FF0000"/>
                          </a:solidFill>
                          <a:latin typeface="Arial"/>
                          <a:cs typeface="Arial"/>
                        </a:rPr>
                        <a:t>Comp</a:t>
                      </a:r>
                      <a:r>
                        <a:rPr sz="1000" b="1" spc="-5" dirty="0">
                          <a:solidFill>
                            <a:srgbClr val="FF0000"/>
                          </a:solidFill>
                          <a:latin typeface="Arial"/>
                          <a:cs typeface="Arial"/>
                        </a:rPr>
                        <a:t>a</a:t>
                      </a:r>
                      <a:r>
                        <a:rPr sz="1000" b="1" dirty="0">
                          <a:solidFill>
                            <a:srgbClr val="FF0000"/>
                          </a:solidFill>
                          <a:latin typeface="Arial"/>
                          <a:cs typeface="Arial"/>
                        </a:rPr>
                        <a:t>ny</a:t>
                      </a:r>
                      <a:endParaRPr sz="1000">
                        <a:latin typeface="Arial"/>
                        <a:cs typeface="Arial"/>
                      </a:endParaRPr>
                    </a:p>
                    <a:p>
                      <a:pPr marL="94615">
                        <a:lnSpc>
                          <a:spcPct val="100000"/>
                        </a:lnSpc>
                        <a:spcBef>
                          <a:spcPts val="280"/>
                        </a:spcBef>
                      </a:pPr>
                      <a:r>
                        <a:rPr sz="1000" b="1" spc="-5" dirty="0">
                          <a:solidFill>
                            <a:srgbClr val="FF0000"/>
                          </a:solidFill>
                          <a:latin typeface="Arial"/>
                          <a:cs typeface="Arial"/>
                        </a:rPr>
                        <a:t>2nd</a:t>
                      </a:r>
                      <a:r>
                        <a:rPr sz="1000" b="1" spc="-25" dirty="0">
                          <a:solidFill>
                            <a:srgbClr val="FF0000"/>
                          </a:solidFill>
                          <a:latin typeface="Arial"/>
                          <a:cs typeface="Arial"/>
                        </a:rPr>
                        <a:t> </a:t>
                      </a:r>
                      <a:r>
                        <a:rPr sz="1000" b="1" spc="-5" dirty="0">
                          <a:solidFill>
                            <a:srgbClr val="FF0000"/>
                          </a:solidFill>
                          <a:latin typeface="Arial"/>
                          <a:cs typeface="Arial"/>
                        </a:rPr>
                        <a:t>Inc</a:t>
                      </a:r>
                      <a:endParaRPr sz="1000">
                        <a:latin typeface="Arial"/>
                        <a:cs typeface="Arial"/>
                      </a:endParaRPr>
                    </a:p>
                  </a:txBody>
                  <a:tcPr marL="0" marR="0" marT="635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a:txBody>
                    <a:bodyPr/>
                    <a:lstStyle/>
                    <a:p>
                      <a:pPr>
                        <a:lnSpc>
                          <a:spcPct val="100000"/>
                        </a:lnSpc>
                      </a:pPr>
                      <a:endParaRPr sz="1300">
                        <a:latin typeface="Times New Roman"/>
                        <a:cs typeface="Times New Roman"/>
                      </a:endParaRPr>
                    </a:p>
                  </a:txBody>
                  <a:tcPr marL="0" marR="0" marT="0" marB="0">
                    <a:lnL w="28575">
                      <a:solidFill>
                        <a:srgbClr val="000000"/>
                      </a:solidFill>
                      <a:prstDash val="solid"/>
                    </a:lnL>
                    <a:lnR w="28575">
                      <a:solidFill>
                        <a:srgbClr val="000000"/>
                      </a:solidFill>
                      <a:prstDash val="solid"/>
                    </a:lnR>
                  </a:tcPr>
                </a:tc>
                <a:tc gridSpan="3">
                  <a:txBody>
                    <a:bodyPr/>
                    <a:lstStyle/>
                    <a:p>
                      <a:pPr marL="27940" marR="22860" indent="139700">
                        <a:lnSpc>
                          <a:spcPts val="1080"/>
                        </a:lnSpc>
                        <a:spcBef>
                          <a:spcPts val="500"/>
                        </a:spcBef>
                      </a:pPr>
                      <a:r>
                        <a:rPr sz="1000" b="1" spc="-5" dirty="0">
                          <a:solidFill>
                            <a:srgbClr val="FF0000"/>
                          </a:solidFill>
                          <a:latin typeface="Arial"/>
                          <a:cs typeface="Arial"/>
                        </a:rPr>
                        <a:t>Lima  </a:t>
                      </a:r>
                      <a:r>
                        <a:rPr sz="1000" b="1" dirty="0">
                          <a:solidFill>
                            <a:srgbClr val="FF0000"/>
                          </a:solidFill>
                          <a:latin typeface="Arial"/>
                          <a:cs typeface="Arial"/>
                        </a:rPr>
                        <a:t>Comp</a:t>
                      </a:r>
                      <a:r>
                        <a:rPr sz="1000" b="1" spc="-5" dirty="0">
                          <a:solidFill>
                            <a:srgbClr val="FF0000"/>
                          </a:solidFill>
                          <a:latin typeface="Arial"/>
                          <a:cs typeface="Arial"/>
                        </a:rPr>
                        <a:t>a</a:t>
                      </a:r>
                      <a:r>
                        <a:rPr sz="1000" b="1" dirty="0">
                          <a:solidFill>
                            <a:srgbClr val="FF0000"/>
                          </a:solidFill>
                          <a:latin typeface="Arial"/>
                          <a:cs typeface="Arial"/>
                        </a:rPr>
                        <a:t>ny</a:t>
                      </a:r>
                      <a:endParaRPr sz="1000" dirty="0">
                        <a:latin typeface="Arial"/>
                        <a:cs typeface="Arial"/>
                      </a:endParaRPr>
                    </a:p>
                    <a:p>
                      <a:pPr marL="94615">
                        <a:lnSpc>
                          <a:spcPct val="100000"/>
                        </a:lnSpc>
                        <a:spcBef>
                          <a:spcPts val="280"/>
                        </a:spcBef>
                      </a:pPr>
                      <a:r>
                        <a:rPr sz="1000" b="1" spc="-5" dirty="0">
                          <a:solidFill>
                            <a:srgbClr val="FF0000"/>
                          </a:solidFill>
                          <a:latin typeface="Arial"/>
                          <a:cs typeface="Arial"/>
                        </a:rPr>
                        <a:t>2nd</a:t>
                      </a:r>
                      <a:r>
                        <a:rPr sz="1000" b="1" spc="-25" dirty="0">
                          <a:solidFill>
                            <a:srgbClr val="FF0000"/>
                          </a:solidFill>
                          <a:latin typeface="Arial"/>
                          <a:cs typeface="Arial"/>
                        </a:rPr>
                        <a:t> </a:t>
                      </a:r>
                      <a:r>
                        <a:rPr sz="1000" b="1" spc="-5" dirty="0">
                          <a:solidFill>
                            <a:srgbClr val="FF0000"/>
                          </a:solidFill>
                          <a:latin typeface="Arial"/>
                          <a:cs typeface="Arial"/>
                        </a:rPr>
                        <a:t>Inc</a:t>
                      </a:r>
                      <a:endParaRPr sz="1000" dirty="0">
                        <a:latin typeface="Arial"/>
                        <a:cs typeface="Arial"/>
                      </a:endParaRPr>
                    </a:p>
                  </a:txBody>
                  <a:tcPr marL="0" marR="0" marT="6350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8" name="object 8"/>
          <p:cNvSpPr txBox="1"/>
          <p:nvPr/>
        </p:nvSpPr>
        <p:spPr>
          <a:xfrm>
            <a:off x="2954380" y="3008902"/>
            <a:ext cx="1959610" cy="453390"/>
          </a:xfrm>
          <a:prstGeom prst="rect">
            <a:avLst/>
          </a:prstGeom>
        </p:spPr>
        <p:txBody>
          <a:bodyPr vert="horz" wrap="square" lIns="0" tIns="13335" rIns="0" bIns="0" rtlCol="0">
            <a:spAutoFit/>
          </a:bodyPr>
          <a:lstStyle/>
          <a:p>
            <a:pPr marL="12700" marR="5080" indent="342265">
              <a:lnSpc>
                <a:spcPct val="100000"/>
              </a:lnSpc>
              <a:spcBef>
                <a:spcPts val="105"/>
              </a:spcBef>
            </a:pPr>
            <a:r>
              <a:rPr sz="1400" i="1" spc="-5" dirty="0">
                <a:latin typeface="Arial"/>
                <a:cs typeface="Arial"/>
              </a:rPr>
              <a:t>Average of 250  candidates per</a:t>
            </a:r>
            <a:r>
              <a:rPr sz="1400" i="1" spc="-75" dirty="0">
                <a:latin typeface="Arial"/>
                <a:cs typeface="Arial"/>
              </a:rPr>
              <a:t> </a:t>
            </a:r>
            <a:r>
              <a:rPr sz="1400" i="1" spc="-5" dirty="0">
                <a:latin typeface="Arial"/>
                <a:cs typeface="Arial"/>
              </a:rPr>
              <a:t>company</a:t>
            </a:r>
            <a:endParaRPr sz="1400">
              <a:latin typeface="Arial"/>
              <a:cs typeface="Arial"/>
            </a:endParaRPr>
          </a:p>
        </p:txBody>
      </p:sp>
      <p:sp>
        <p:nvSpPr>
          <p:cNvPr id="9" name="object 9"/>
          <p:cNvSpPr txBox="1"/>
          <p:nvPr/>
        </p:nvSpPr>
        <p:spPr>
          <a:xfrm>
            <a:off x="218422" y="3008902"/>
            <a:ext cx="1960245" cy="453390"/>
          </a:xfrm>
          <a:prstGeom prst="rect">
            <a:avLst/>
          </a:prstGeom>
        </p:spPr>
        <p:txBody>
          <a:bodyPr vert="horz" wrap="square" lIns="0" tIns="13335" rIns="0" bIns="0" rtlCol="0">
            <a:spAutoFit/>
          </a:bodyPr>
          <a:lstStyle/>
          <a:p>
            <a:pPr marL="12700" marR="5080" indent="342265">
              <a:lnSpc>
                <a:spcPct val="100000"/>
              </a:lnSpc>
              <a:spcBef>
                <a:spcPts val="105"/>
              </a:spcBef>
            </a:pPr>
            <a:r>
              <a:rPr sz="1400" i="1" spc="-5" dirty="0">
                <a:latin typeface="Arial"/>
                <a:cs typeface="Arial"/>
              </a:rPr>
              <a:t>Average of 250  candidates per</a:t>
            </a:r>
            <a:r>
              <a:rPr sz="1400" i="1" spc="-75" dirty="0">
                <a:latin typeface="Arial"/>
                <a:cs typeface="Arial"/>
              </a:rPr>
              <a:t> </a:t>
            </a:r>
            <a:r>
              <a:rPr sz="1400" i="1" spc="-5" dirty="0">
                <a:latin typeface="Arial"/>
                <a:cs typeface="Arial"/>
              </a:rPr>
              <a:t>company</a:t>
            </a:r>
            <a:endParaRPr sz="1400">
              <a:latin typeface="Arial"/>
              <a:cs typeface="Arial"/>
            </a:endParaRPr>
          </a:p>
        </p:txBody>
      </p:sp>
      <p:sp>
        <p:nvSpPr>
          <p:cNvPr id="10" name="object 10"/>
          <p:cNvSpPr txBox="1"/>
          <p:nvPr/>
        </p:nvSpPr>
        <p:spPr>
          <a:xfrm>
            <a:off x="6249155" y="3008902"/>
            <a:ext cx="1960245" cy="453390"/>
          </a:xfrm>
          <a:prstGeom prst="rect">
            <a:avLst/>
          </a:prstGeom>
        </p:spPr>
        <p:txBody>
          <a:bodyPr vert="horz" wrap="square" lIns="0" tIns="13335" rIns="0" bIns="0" rtlCol="0">
            <a:spAutoFit/>
          </a:bodyPr>
          <a:lstStyle/>
          <a:p>
            <a:pPr marL="12700" marR="5080" indent="342265">
              <a:lnSpc>
                <a:spcPct val="100000"/>
              </a:lnSpc>
              <a:spcBef>
                <a:spcPts val="105"/>
              </a:spcBef>
            </a:pPr>
            <a:r>
              <a:rPr sz="1400" i="1" spc="-5" dirty="0">
                <a:latin typeface="Arial"/>
                <a:cs typeface="Arial"/>
              </a:rPr>
              <a:t>Average of 264  candidates per</a:t>
            </a:r>
            <a:r>
              <a:rPr sz="1400" i="1" spc="-75" dirty="0">
                <a:latin typeface="Arial"/>
                <a:cs typeface="Arial"/>
              </a:rPr>
              <a:t> </a:t>
            </a:r>
            <a:r>
              <a:rPr sz="1400" i="1" spc="-5" dirty="0">
                <a:latin typeface="Arial"/>
                <a:cs typeface="Arial"/>
              </a:rPr>
              <a:t>company</a:t>
            </a:r>
            <a:endParaRPr sz="1400">
              <a:latin typeface="Arial"/>
              <a:cs typeface="Arial"/>
            </a:endParaRPr>
          </a:p>
        </p:txBody>
      </p:sp>
      <p:sp>
        <p:nvSpPr>
          <p:cNvPr id="11" name="object 11"/>
          <p:cNvSpPr txBox="1"/>
          <p:nvPr/>
        </p:nvSpPr>
        <p:spPr>
          <a:xfrm>
            <a:off x="5845288" y="5589554"/>
            <a:ext cx="2816860" cy="1035685"/>
          </a:xfrm>
          <a:prstGeom prst="rect">
            <a:avLst/>
          </a:prstGeom>
        </p:spPr>
        <p:txBody>
          <a:bodyPr vert="horz" wrap="square" lIns="0" tIns="12700" rIns="0" bIns="0" rtlCol="0">
            <a:spAutoFit/>
          </a:bodyPr>
          <a:lstStyle/>
          <a:p>
            <a:pPr marL="12700" marR="75565" indent="735965">
              <a:lnSpc>
                <a:spcPct val="100000"/>
              </a:lnSpc>
              <a:spcBef>
                <a:spcPts val="100"/>
              </a:spcBef>
            </a:pPr>
            <a:r>
              <a:rPr sz="1400" i="1" spc="-5" dirty="0">
                <a:latin typeface="Arial"/>
                <a:cs typeface="Arial"/>
              </a:rPr>
              <a:t>Average of 132  candidates </a:t>
            </a:r>
            <a:r>
              <a:rPr sz="1400" i="1" dirty="0">
                <a:latin typeface="Arial"/>
                <a:cs typeface="Arial"/>
              </a:rPr>
              <a:t>in each India</a:t>
            </a:r>
            <a:r>
              <a:rPr sz="1400" i="1" spc="-150" dirty="0">
                <a:latin typeface="Arial"/>
                <a:cs typeface="Arial"/>
              </a:rPr>
              <a:t> </a:t>
            </a:r>
            <a:r>
              <a:rPr sz="1400" i="1" spc="-5" dirty="0">
                <a:latin typeface="Arial"/>
                <a:cs typeface="Arial"/>
              </a:rPr>
              <a:t>Company</a:t>
            </a:r>
            <a:endParaRPr sz="1400">
              <a:latin typeface="Arial"/>
              <a:cs typeface="Arial"/>
            </a:endParaRPr>
          </a:p>
          <a:p>
            <a:pPr marL="83185" marR="5080" indent="735965">
              <a:lnSpc>
                <a:spcPct val="100000"/>
              </a:lnSpc>
              <a:spcBef>
                <a:spcPts val="1230"/>
              </a:spcBef>
            </a:pPr>
            <a:r>
              <a:rPr sz="1400" i="1" spc="-5" dirty="0">
                <a:latin typeface="Arial"/>
                <a:cs typeface="Arial"/>
              </a:rPr>
              <a:t>Average of 300  candidates </a:t>
            </a:r>
            <a:r>
              <a:rPr sz="1400" i="1" dirty="0">
                <a:latin typeface="Arial"/>
                <a:cs typeface="Arial"/>
              </a:rPr>
              <a:t>in each </a:t>
            </a:r>
            <a:r>
              <a:rPr sz="1400" i="1" spc="-5" dirty="0">
                <a:latin typeface="Arial"/>
                <a:cs typeface="Arial"/>
              </a:rPr>
              <a:t>Lima</a:t>
            </a:r>
            <a:r>
              <a:rPr sz="1400" i="1" spc="-130" dirty="0">
                <a:latin typeface="Arial"/>
                <a:cs typeface="Arial"/>
              </a:rPr>
              <a:t> </a:t>
            </a:r>
            <a:r>
              <a:rPr sz="1400" i="1" spc="-5" dirty="0">
                <a:latin typeface="Arial"/>
                <a:cs typeface="Arial"/>
              </a:rPr>
              <a:t>Company</a:t>
            </a:r>
            <a:endParaRPr sz="1400">
              <a:latin typeface="Arial"/>
              <a:cs typeface="Arial"/>
            </a:endParaRPr>
          </a:p>
        </p:txBody>
      </p:sp>
      <p:sp>
        <p:nvSpPr>
          <p:cNvPr id="12" name="object 12"/>
          <p:cNvSpPr txBox="1">
            <a:spLocks noGrp="1"/>
          </p:cNvSpPr>
          <p:nvPr>
            <p:ph type="title"/>
          </p:nvPr>
        </p:nvSpPr>
        <p:spPr>
          <a:xfrm>
            <a:off x="2315114" y="249427"/>
            <a:ext cx="4512945" cy="513715"/>
          </a:xfrm>
          <a:prstGeom prst="rect">
            <a:avLst/>
          </a:prstGeom>
        </p:spPr>
        <p:txBody>
          <a:bodyPr vert="horz" wrap="square" lIns="0" tIns="12700" rIns="0" bIns="0" rtlCol="0">
            <a:spAutoFit/>
          </a:bodyPr>
          <a:lstStyle/>
          <a:p>
            <a:pPr marL="12700">
              <a:lnSpc>
                <a:spcPct val="100000"/>
              </a:lnSpc>
              <a:spcBef>
                <a:spcPts val="100"/>
              </a:spcBef>
            </a:pPr>
            <a:r>
              <a:rPr spc="-5" dirty="0"/>
              <a:t>Annual </a:t>
            </a:r>
            <a:r>
              <a:rPr spc="-30" dirty="0"/>
              <a:t>Training</a:t>
            </a:r>
            <a:r>
              <a:rPr spc="-90" dirty="0"/>
              <a:t> </a:t>
            </a:r>
            <a:r>
              <a:rPr spc="-5" dirty="0"/>
              <a:t>Cycles</a:t>
            </a:r>
          </a:p>
        </p:txBody>
      </p:sp>
      <p:sp>
        <p:nvSpPr>
          <p:cNvPr id="13" name="object 13"/>
          <p:cNvSpPr txBox="1"/>
          <p:nvPr/>
        </p:nvSpPr>
        <p:spPr>
          <a:xfrm>
            <a:off x="8801225" y="6515592"/>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4</a:t>
            </a:r>
            <a:endParaRPr sz="1800">
              <a:latin typeface="Arial"/>
              <a:cs typeface="Arial"/>
            </a:endParaRPr>
          </a:p>
        </p:txBody>
      </p:sp>
    </p:spTree>
    <p:extLst>
      <p:ext uri="{BB962C8B-B14F-4D97-AF65-F5344CB8AC3E}">
        <p14:creationId xmlns:p14="http://schemas.microsoft.com/office/powerpoint/2010/main" val="1797394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139700"/>
            <a:ext cx="8229600" cy="685800"/>
          </a:xfrm>
        </p:spPr>
        <p:txBody>
          <a:bodyPr/>
          <a:lstStyle/>
          <a:p>
            <a:pPr eaLnBrk="1" hangingPunct="1">
              <a:defRPr/>
            </a:pPr>
            <a:r>
              <a:rPr lang="en-US" sz="3600" dirty="0" smtClean="0">
                <a:solidFill>
                  <a:schemeClr val="tx1"/>
                </a:solidFill>
              </a:rPr>
              <a:t>Questions?</a:t>
            </a:r>
          </a:p>
        </p:txBody>
      </p:sp>
      <p:pic>
        <p:nvPicPr>
          <p:cNvPr id="4608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76350"/>
            <a:ext cx="41148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276350"/>
            <a:ext cx="4167188"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325" y="1239838"/>
            <a:ext cx="8769350" cy="5334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Dates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4308861"/>
              </p:ext>
            </p:extLst>
          </p:nvPr>
        </p:nvGraphicFramePr>
        <p:xfrm>
          <a:off x="304800" y="1143000"/>
          <a:ext cx="8305800" cy="5591745"/>
        </p:xfrm>
        <a:graphic>
          <a:graphicData uri="http://schemas.openxmlformats.org/drawingml/2006/table">
            <a:tbl>
              <a:tblPr/>
              <a:tblGrid>
                <a:gridCol w="2076450">
                  <a:extLst>
                    <a:ext uri="{9D8B030D-6E8A-4147-A177-3AD203B41FA5}">
                      <a16:colId xmlns:a16="http://schemas.microsoft.com/office/drawing/2014/main" val="657851459"/>
                    </a:ext>
                  </a:extLst>
                </a:gridCol>
                <a:gridCol w="2076450">
                  <a:extLst>
                    <a:ext uri="{9D8B030D-6E8A-4147-A177-3AD203B41FA5}">
                      <a16:colId xmlns:a16="http://schemas.microsoft.com/office/drawing/2014/main" val="3006513694"/>
                    </a:ext>
                  </a:extLst>
                </a:gridCol>
                <a:gridCol w="2076450">
                  <a:extLst>
                    <a:ext uri="{9D8B030D-6E8A-4147-A177-3AD203B41FA5}">
                      <a16:colId xmlns:a16="http://schemas.microsoft.com/office/drawing/2014/main" val="2072243279"/>
                    </a:ext>
                  </a:extLst>
                </a:gridCol>
                <a:gridCol w="2076450">
                  <a:extLst>
                    <a:ext uri="{9D8B030D-6E8A-4147-A177-3AD203B41FA5}">
                      <a16:colId xmlns:a16="http://schemas.microsoft.com/office/drawing/2014/main" val="1092435469"/>
                    </a:ext>
                  </a:extLst>
                </a:gridCol>
              </a:tblGrid>
              <a:tr h="396267">
                <a:tc gridSpan="4">
                  <a:txBody>
                    <a:bodyPr/>
                    <a:lstStyle/>
                    <a:p>
                      <a:pPr algn="ctr" fontAlgn="b"/>
                      <a:r>
                        <a:rPr lang="en-US" sz="3200" b="1" i="0" u="none" strike="noStrike" dirty="0" smtClean="0">
                          <a:solidFill>
                            <a:srgbClr val="000000"/>
                          </a:solidFill>
                          <a:effectLst/>
                          <a:latin typeface="Calibri" panose="020F0502020204030204" pitchFamily="34" charset="0"/>
                        </a:rPr>
                        <a:t>ANTICIPATED</a:t>
                      </a:r>
                      <a:r>
                        <a:rPr lang="en-US" sz="3200" b="1" i="0" u="none" strike="noStrike" baseline="0" dirty="0" smtClean="0">
                          <a:solidFill>
                            <a:srgbClr val="000000"/>
                          </a:solidFill>
                          <a:effectLst/>
                          <a:latin typeface="Calibri" panose="020F0502020204030204" pitchFamily="34" charset="0"/>
                        </a:rPr>
                        <a:t> COURSE DATES</a:t>
                      </a:r>
                      <a:endParaRPr lang="en-US" sz="32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3354455"/>
                  </a:ext>
                </a:extLst>
              </a:tr>
              <a:tr h="703675">
                <a:tc>
                  <a:txBody>
                    <a:bodyPr/>
                    <a:lstStyle/>
                    <a:p>
                      <a:pPr algn="ctr" fontAlgn="b"/>
                      <a:r>
                        <a:rPr lang="en-US" sz="2800" b="1" i="0" u="none" strike="noStrike">
                          <a:solidFill>
                            <a:srgbClr val="000000"/>
                          </a:solidFill>
                          <a:effectLst/>
                          <a:latin typeface="Calibri" panose="020F0502020204030204" pitchFamily="34" charset="0"/>
                        </a:rPr>
                        <a:t>EVENT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effectLst/>
                          <a:latin typeface="Calibri" panose="020F0502020204030204" pitchFamily="34" charset="0"/>
                        </a:rPr>
                        <a:t>PLC-1st Inc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Calibri" panose="020F0502020204030204" pitchFamily="34" charset="0"/>
                        </a:rPr>
                        <a:t>OCC-234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a:solidFill>
                            <a:srgbClr val="000000"/>
                          </a:solidFill>
                          <a:effectLst/>
                          <a:latin typeface="Calibri" panose="020F0502020204030204" pitchFamily="34" charset="0"/>
                        </a:rPr>
                        <a:t>PLC-2nd Inc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524911"/>
                  </a:ext>
                </a:extLst>
              </a:tr>
              <a:tr h="703675">
                <a:tc>
                  <a:txBody>
                    <a:bodyPr/>
                    <a:lstStyle/>
                    <a:p>
                      <a:pPr algn="ctr" fontAlgn="b"/>
                      <a:r>
                        <a:rPr lang="en-US" sz="2800" b="1" i="0" u="none" strike="noStrike">
                          <a:solidFill>
                            <a:srgbClr val="000000"/>
                          </a:solidFill>
                          <a:effectLst/>
                          <a:latin typeface="Calibri" panose="020F0502020204030204" pitchFamily="34" charset="0"/>
                        </a:rPr>
                        <a:t>CHECK-IN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2800" b="0" i="0" u="none" strike="noStrike" dirty="0" smtClean="0">
                          <a:solidFill>
                            <a:srgbClr val="000000"/>
                          </a:solidFill>
                          <a:effectLst/>
                          <a:latin typeface="Calibri" panose="020F0502020204030204" pitchFamily="34" charset="0"/>
                        </a:rPr>
                        <a:t>23-May</a:t>
                      </a:r>
                      <a:endParaRPr lang="en-US" sz="2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2800" b="0" i="0" u="none" strike="noStrike" dirty="0">
                          <a:solidFill>
                            <a:srgbClr val="000000"/>
                          </a:solidFill>
                          <a:effectLst/>
                          <a:latin typeface="Calibri" panose="020F0502020204030204" pitchFamily="34" charset="0"/>
                        </a:rPr>
                        <a:t>9-Jun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2800" b="0" i="0" u="none" strike="noStrike">
                          <a:solidFill>
                            <a:srgbClr val="000000"/>
                          </a:solidFill>
                          <a:effectLst/>
                          <a:latin typeface="Calibri" panose="020F0502020204030204" pitchFamily="34" charset="0"/>
                        </a:rPr>
                        <a:t>27-Jun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94400341"/>
                  </a:ext>
                </a:extLst>
              </a:tr>
              <a:tr h="703675">
                <a:tc>
                  <a:txBody>
                    <a:bodyPr/>
                    <a:lstStyle/>
                    <a:p>
                      <a:pPr algn="ctr" fontAlgn="b"/>
                      <a:r>
                        <a:rPr lang="en-US" sz="2800" b="1" i="0" u="none" strike="noStrike" dirty="0">
                          <a:solidFill>
                            <a:srgbClr val="000000"/>
                          </a:solidFill>
                          <a:effectLst/>
                          <a:latin typeface="Calibri" panose="020F0502020204030204" pitchFamily="34" charset="0"/>
                        </a:rPr>
                        <a:t>ROM START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800" b="0" i="0" u="none" strike="noStrike" dirty="0" smtClean="0">
                          <a:solidFill>
                            <a:srgbClr val="000000"/>
                          </a:solidFill>
                          <a:effectLst/>
                          <a:latin typeface="Calibri" panose="020F0502020204030204" pitchFamily="34" charset="0"/>
                        </a:rPr>
                        <a:t>24-May</a:t>
                      </a:r>
                      <a:endParaRPr lang="en-US" sz="2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10-Jun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28-Jun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13225220"/>
                  </a:ext>
                </a:extLst>
              </a:tr>
              <a:tr h="703675">
                <a:tc>
                  <a:txBody>
                    <a:bodyPr/>
                    <a:lstStyle/>
                    <a:p>
                      <a:pPr algn="ctr" fontAlgn="b"/>
                      <a:r>
                        <a:rPr lang="en-US" sz="2800" b="1" i="0" u="none" strike="noStrike" dirty="0">
                          <a:solidFill>
                            <a:srgbClr val="000000"/>
                          </a:solidFill>
                          <a:effectLst/>
                          <a:latin typeface="Calibri" panose="020F0502020204030204" pitchFamily="34" charset="0"/>
                        </a:rPr>
                        <a:t>ROM END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800" b="0" i="0" u="none" strike="noStrike" dirty="0">
                          <a:solidFill>
                            <a:srgbClr val="000000"/>
                          </a:solidFill>
                          <a:effectLst/>
                          <a:latin typeface="Calibri" panose="020F0502020204030204" pitchFamily="34" charset="0"/>
                        </a:rPr>
                        <a:t>6-Jun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23-Jun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2800" b="0" i="0" u="none" strike="noStrike">
                          <a:solidFill>
                            <a:srgbClr val="000000"/>
                          </a:solidFill>
                          <a:effectLst/>
                          <a:latin typeface="Calibri" panose="020F0502020204030204" pitchFamily="34" charset="0"/>
                        </a:rPr>
                        <a:t>11-Jul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01504237"/>
                  </a:ext>
                </a:extLst>
              </a:tr>
              <a:tr h="357842">
                <a:tc>
                  <a:txBody>
                    <a:bodyPr/>
                    <a:lstStyle/>
                    <a:p>
                      <a:pPr algn="ctr" fontAlgn="b"/>
                      <a:r>
                        <a:rPr lang="en-US" sz="2800" b="1" i="0" u="none" strike="noStrike" dirty="0">
                          <a:solidFill>
                            <a:srgbClr val="000000"/>
                          </a:solidFill>
                          <a:effectLst/>
                          <a:latin typeface="Calibri" panose="020F0502020204030204" pitchFamily="34" charset="0"/>
                        </a:rPr>
                        <a:t>IP START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800" b="0" i="0" u="none" strike="noStrike" dirty="0">
                          <a:solidFill>
                            <a:srgbClr val="000000"/>
                          </a:solidFill>
                          <a:effectLst/>
                          <a:latin typeface="Calibri" panose="020F0502020204030204" pitchFamily="34" charset="0"/>
                        </a:rPr>
                        <a:t>7-Jun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800" b="0" i="0" u="none" strike="noStrike" dirty="0">
                          <a:solidFill>
                            <a:srgbClr val="000000"/>
                          </a:solidFill>
                          <a:effectLst/>
                          <a:latin typeface="Calibri" panose="020F0502020204030204" pitchFamily="34" charset="0"/>
                        </a:rPr>
                        <a:t>24-Jun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800" b="0" i="0" u="none" strike="noStrike">
                          <a:solidFill>
                            <a:srgbClr val="000000"/>
                          </a:solidFill>
                          <a:effectLst/>
                          <a:latin typeface="Calibri" panose="020F0502020204030204" pitchFamily="34" charset="0"/>
                        </a:rPr>
                        <a:t>12-Jul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376905862"/>
                  </a:ext>
                </a:extLst>
              </a:tr>
              <a:tr h="357842">
                <a:tc>
                  <a:txBody>
                    <a:bodyPr/>
                    <a:lstStyle/>
                    <a:p>
                      <a:pPr algn="ctr" fontAlgn="b"/>
                      <a:r>
                        <a:rPr lang="en-US" sz="2800" b="1" i="0" u="none" strike="noStrike" dirty="0">
                          <a:solidFill>
                            <a:srgbClr val="000000"/>
                          </a:solidFill>
                          <a:effectLst/>
                          <a:latin typeface="Calibri" panose="020F0502020204030204" pitchFamily="34" charset="0"/>
                        </a:rPr>
                        <a:t>IP END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800" b="0" i="0" u="none" strike="noStrike">
                          <a:solidFill>
                            <a:srgbClr val="000000"/>
                          </a:solidFill>
                          <a:effectLst/>
                          <a:latin typeface="Calibri" panose="020F0502020204030204" pitchFamily="34" charset="0"/>
                        </a:rPr>
                        <a:t>11-Jun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800" b="0" i="0" u="none" strike="noStrike">
                          <a:solidFill>
                            <a:srgbClr val="000000"/>
                          </a:solidFill>
                          <a:effectLst/>
                          <a:latin typeface="Calibri" panose="020F0502020204030204" pitchFamily="34" charset="0"/>
                        </a:rPr>
                        <a:t>29-Jun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2800" b="0" i="0" u="none" strike="noStrike">
                          <a:solidFill>
                            <a:srgbClr val="000000"/>
                          </a:solidFill>
                          <a:effectLst/>
                          <a:latin typeface="Calibri" panose="020F0502020204030204" pitchFamily="34" charset="0"/>
                        </a:rPr>
                        <a:t>16-Jul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525498142"/>
                  </a:ext>
                </a:extLst>
              </a:tr>
              <a:tr h="703675">
                <a:tc>
                  <a:txBody>
                    <a:bodyPr/>
                    <a:lstStyle/>
                    <a:p>
                      <a:pPr algn="ctr" fontAlgn="b"/>
                      <a:r>
                        <a:rPr lang="en-US" sz="2800" b="1" i="0" u="none" strike="noStrike" dirty="0">
                          <a:solidFill>
                            <a:srgbClr val="000000"/>
                          </a:solidFill>
                          <a:effectLst/>
                          <a:latin typeface="Calibri" panose="020F0502020204030204" pitchFamily="34" charset="0"/>
                        </a:rPr>
                        <a:t>TD START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2800" b="0" i="0" u="none" strike="noStrike">
                          <a:solidFill>
                            <a:srgbClr val="000000"/>
                          </a:solidFill>
                          <a:effectLst/>
                          <a:latin typeface="Calibri" panose="020F0502020204030204" pitchFamily="34" charset="0"/>
                        </a:rPr>
                        <a:t>12-Jun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2800" b="0" i="0" u="none" strike="noStrike">
                          <a:solidFill>
                            <a:srgbClr val="000000"/>
                          </a:solidFill>
                          <a:effectLst/>
                          <a:latin typeface="Calibri" panose="020F0502020204030204" pitchFamily="34" charset="0"/>
                        </a:rPr>
                        <a:t>30-Jun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2800" b="0" i="0" u="none" strike="noStrike">
                          <a:solidFill>
                            <a:srgbClr val="000000"/>
                          </a:solidFill>
                          <a:effectLst/>
                          <a:latin typeface="Calibri" panose="020F0502020204030204" pitchFamily="34" charset="0"/>
                        </a:rPr>
                        <a:t>17-Jul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82269098"/>
                  </a:ext>
                </a:extLst>
              </a:tr>
              <a:tr h="703675">
                <a:tc>
                  <a:txBody>
                    <a:bodyPr/>
                    <a:lstStyle/>
                    <a:p>
                      <a:pPr algn="ctr" fontAlgn="b"/>
                      <a:r>
                        <a:rPr lang="en-US" sz="2800" b="1" i="0" u="none" strike="noStrike" dirty="0">
                          <a:solidFill>
                            <a:srgbClr val="000000"/>
                          </a:solidFill>
                          <a:effectLst/>
                          <a:latin typeface="Calibri" panose="020F0502020204030204" pitchFamily="34" charset="0"/>
                        </a:rPr>
                        <a:t>GRAD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10/11 Jul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800" b="0" i="0" u="none" strike="noStrike">
                          <a:solidFill>
                            <a:srgbClr val="000000"/>
                          </a:solidFill>
                          <a:effectLst/>
                          <a:latin typeface="Calibri" panose="020F0502020204030204" pitchFamily="34" charset="0"/>
                        </a:rPr>
                        <a:t>15-Aug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2800" b="0" i="0" u="none" strike="noStrike" dirty="0">
                          <a:solidFill>
                            <a:srgbClr val="000000"/>
                          </a:solidFill>
                          <a:effectLst/>
                          <a:latin typeface="Calibri" panose="020F0502020204030204" pitchFamily="34" charset="0"/>
                        </a:rPr>
                        <a:t>14/15 Aug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56741897"/>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28600"/>
            <a:ext cx="9144000" cy="685800"/>
          </a:xfrm>
        </p:spPr>
        <p:txBody>
          <a:bodyPr/>
          <a:lstStyle/>
          <a:p>
            <a:pPr eaLnBrk="1" hangingPunct="1">
              <a:defRPr/>
            </a:pPr>
            <a:r>
              <a:rPr lang="en-US" dirty="0" smtClean="0"/>
              <a:t>Mission  </a:t>
            </a:r>
          </a:p>
        </p:txBody>
      </p:sp>
      <p:sp>
        <p:nvSpPr>
          <p:cNvPr id="7171" name="Rectangle 3"/>
          <p:cNvSpPr>
            <a:spLocks noGrp="1" noChangeArrowheads="1"/>
          </p:cNvSpPr>
          <p:nvPr>
            <p:ph type="body" idx="1"/>
          </p:nvPr>
        </p:nvSpPr>
        <p:spPr>
          <a:xfrm>
            <a:off x="76200" y="1798638"/>
            <a:ext cx="8915400" cy="4144962"/>
          </a:xfrm>
        </p:spPr>
        <p:txBody>
          <a:bodyPr/>
          <a:lstStyle/>
          <a:p>
            <a:pPr marL="0" indent="0" algn="ctr" eaLnBrk="1" hangingPunct="1">
              <a:spcBef>
                <a:spcPts val="1200"/>
              </a:spcBef>
              <a:buFontTx/>
              <a:buNone/>
              <a:defRPr/>
            </a:pPr>
            <a:r>
              <a:rPr lang="en-US" sz="3600" dirty="0"/>
              <a:t>To </a:t>
            </a:r>
            <a:r>
              <a:rPr lang="en-US" sz="3600" dirty="0">
                <a:solidFill>
                  <a:srgbClr val="FF0000"/>
                </a:solidFill>
              </a:rPr>
              <a:t>educate</a:t>
            </a:r>
            <a:r>
              <a:rPr lang="en-US" sz="3600" dirty="0"/>
              <a:t> and </a:t>
            </a:r>
            <a:r>
              <a:rPr lang="en-US" sz="3600" dirty="0">
                <a:solidFill>
                  <a:srgbClr val="FF0000"/>
                </a:solidFill>
              </a:rPr>
              <a:t>train</a:t>
            </a:r>
            <a:r>
              <a:rPr lang="en-US" sz="3600" dirty="0"/>
              <a:t> officer candidates in Marine Corps knowledge and skills within a </a:t>
            </a:r>
            <a:r>
              <a:rPr lang="en-US" sz="3600" dirty="0" smtClean="0"/>
              <a:t>controlled </a:t>
            </a:r>
            <a:r>
              <a:rPr lang="en-US" sz="3600" dirty="0"/>
              <a:t>and </a:t>
            </a:r>
            <a:r>
              <a:rPr lang="en-US" sz="3600" dirty="0" smtClean="0"/>
              <a:t>challenging environment </a:t>
            </a:r>
            <a:r>
              <a:rPr lang="en-US" sz="3600" dirty="0"/>
              <a:t>in order to </a:t>
            </a:r>
            <a:r>
              <a:rPr lang="en-US" sz="3600" dirty="0">
                <a:solidFill>
                  <a:srgbClr val="FF0000"/>
                </a:solidFill>
              </a:rPr>
              <a:t>evaluate</a:t>
            </a:r>
            <a:r>
              <a:rPr lang="en-US" sz="3600" dirty="0"/>
              <a:t> and </a:t>
            </a:r>
            <a:r>
              <a:rPr lang="en-US" sz="3600" dirty="0">
                <a:solidFill>
                  <a:srgbClr val="FF0000"/>
                </a:solidFill>
              </a:rPr>
              <a:t>screen</a:t>
            </a:r>
            <a:r>
              <a:rPr lang="en-US" sz="3600" dirty="0"/>
              <a:t> individuals for the leadership, moral, mental, and physical qualities required for commissioning as a Marine Corps officer. </a:t>
            </a:r>
          </a:p>
          <a:p>
            <a:pPr algn="ctr" eaLnBrk="1" hangingPunct="1">
              <a:buFontTx/>
              <a:buNone/>
              <a:defRPr/>
            </a:pPr>
            <a:endParaRPr lang="en-US" dirty="0" smtClean="0"/>
          </a:p>
        </p:txBody>
      </p:sp>
      <p:sp>
        <p:nvSpPr>
          <p:cNvPr id="15364" name="Slide Number Placeholder 2"/>
          <p:cNvSpPr>
            <a:spLocks noGrp="1"/>
          </p:cNvSpPr>
          <p:nvPr>
            <p:ph type="sldNum" sz="quarter" idx="12"/>
          </p:nvPr>
        </p:nvSpPr>
        <p:spPr bwMode="auto">
          <a:xfrm>
            <a:off x="8610600" y="63817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4FBBBDEB-8A0C-460C-BC63-59EE73805B07}" type="slidenum">
              <a:rPr lang="en-US" altLang="en-US" sz="1800" smtClean="0"/>
              <a:pPr>
                <a:spcBef>
                  <a:spcPct val="0"/>
                </a:spcBef>
                <a:buFontTx/>
                <a:buNone/>
              </a:pPr>
              <a:t>4</a:t>
            </a:fld>
            <a:endParaRPr lang="en-US" altLang="en-US"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p:cNvSpPr>
          <p:nvPr/>
        </p:nvSpPr>
        <p:spPr bwMode="auto">
          <a:xfrm flipH="1">
            <a:off x="7467600" y="1325563"/>
            <a:ext cx="1439863" cy="1455737"/>
          </a:xfrm>
          <a:custGeom>
            <a:avLst/>
            <a:gdLst>
              <a:gd name="T0" fmla="*/ 2147483646 w 244"/>
              <a:gd name="T1" fmla="*/ 0 h 244"/>
              <a:gd name="T2" fmla="*/ 0 w 244"/>
              <a:gd name="T3" fmla="*/ 2147483646 h 244"/>
              <a:gd name="T4" fmla="*/ 2147483646 w 244"/>
              <a:gd name="T5" fmla="*/ 2147483646 h 244"/>
              <a:gd name="T6" fmla="*/ 2147483646 w 244"/>
              <a:gd name="T7" fmla="*/ 0 h 244"/>
              <a:gd name="T8" fmla="*/ 0 60000 65536"/>
              <a:gd name="T9" fmla="*/ 0 60000 65536"/>
              <a:gd name="T10" fmla="*/ 0 60000 65536"/>
              <a:gd name="T11" fmla="*/ 0 60000 65536"/>
              <a:gd name="T12" fmla="*/ 0 w 244"/>
              <a:gd name="T13" fmla="*/ 0 h 244"/>
              <a:gd name="T14" fmla="*/ 244 w 244"/>
              <a:gd name="T15" fmla="*/ 244 h 244"/>
            </a:gdLst>
            <a:ahLst/>
            <a:cxnLst>
              <a:cxn ang="T8">
                <a:pos x="T0" y="T1"/>
              </a:cxn>
              <a:cxn ang="T9">
                <a:pos x="T2" y="T3"/>
              </a:cxn>
              <a:cxn ang="T10">
                <a:pos x="T4" y="T5"/>
              </a:cxn>
              <a:cxn ang="T11">
                <a:pos x="T6" y="T7"/>
              </a:cxn>
            </a:cxnLst>
            <a:rect l="T12" t="T13" r="T14" b="T15"/>
            <a:pathLst>
              <a:path w="244" h="244">
                <a:moveTo>
                  <a:pt x="244" y="0"/>
                </a:moveTo>
                <a:cubicBezTo>
                  <a:pt x="109" y="0"/>
                  <a:pt x="0" y="109"/>
                  <a:pt x="0" y="244"/>
                </a:cubicBezTo>
                <a:lnTo>
                  <a:pt x="244" y="244"/>
                </a:lnTo>
                <a:lnTo>
                  <a:pt x="244" y="0"/>
                </a:lnTo>
                <a:close/>
              </a:path>
            </a:pathLst>
          </a:custGeom>
          <a:solidFill>
            <a:srgbClr val="FFFF00"/>
          </a:solidFill>
          <a:ln w="3175">
            <a:solidFill>
              <a:srgbClr val="000000"/>
            </a:solidFill>
            <a:prstDash val="solid"/>
            <a:round/>
            <a:headEnd/>
            <a:tailEnd/>
          </a:ln>
        </p:spPr>
        <p:txBody>
          <a:bodyPr/>
          <a:lstStyle/>
          <a:p>
            <a:endParaRPr lang="en-US"/>
          </a:p>
        </p:txBody>
      </p:sp>
      <p:sp>
        <p:nvSpPr>
          <p:cNvPr id="17411" name="Freeform 3"/>
          <p:cNvSpPr>
            <a:spLocks/>
          </p:cNvSpPr>
          <p:nvPr/>
        </p:nvSpPr>
        <p:spPr bwMode="auto">
          <a:xfrm flipH="1" flipV="1">
            <a:off x="7467600" y="2759075"/>
            <a:ext cx="1439863" cy="1279525"/>
          </a:xfrm>
          <a:custGeom>
            <a:avLst/>
            <a:gdLst>
              <a:gd name="T0" fmla="*/ 2147483646 w 244"/>
              <a:gd name="T1" fmla="*/ 0 h 244"/>
              <a:gd name="T2" fmla="*/ 0 w 244"/>
              <a:gd name="T3" fmla="*/ 2147483646 h 244"/>
              <a:gd name="T4" fmla="*/ 2147483646 w 244"/>
              <a:gd name="T5" fmla="*/ 2147483646 h 244"/>
              <a:gd name="T6" fmla="*/ 2147483646 w 244"/>
              <a:gd name="T7" fmla="*/ 0 h 244"/>
              <a:gd name="T8" fmla="*/ 0 60000 65536"/>
              <a:gd name="T9" fmla="*/ 0 60000 65536"/>
              <a:gd name="T10" fmla="*/ 0 60000 65536"/>
              <a:gd name="T11" fmla="*/ 0 60000 65536"/>
              <a:gd name="T12" fmla="*/ 0 w 244"/>
              <a:gd name="T13" fmla="*/ 0 h 244"/>
              <a:gd name="T14" fmla="*/ 244 w 244"/>
              <a:gd name="T15" fmla="*/ 244 h 244"/>
            </a:gdLst>
            <a:ahLst/>
            <a:cxnLst>
              <a:cxn ang="T8">
                <a:pos x="T0" y="T1"/>
              </a:cxn>
              <a:cxn ang="T9">
                <a:pos x="T2" y="T3"/>
              </a:cxn>
              <a:cxn ang="T10">
                <a:pos x="T4" y="T5"/>
              </a:cxn>
              <a:cxn ang="T11">
                <a:pos x="T6" y="T7"/>
              </a:cxn>
            </a:cxnLst>
            <a:rect l="T12" t="T13" r="T14" b="T15"/>
            <a:pathLst>
              <a:path w="244" h="244">
                <a:moveTo>
                  <a:pt x="244" y="0"/>
                </a:moveTo>
                <a:cubicBezTo>
                  <a:pt x="109" y="0"/>
                  <a:pt x="0" y="109"/>
                  <a:pt x="0" y="244"/>
                </a:cubicBezTo>
                <a:lnTo>
                  <a:pt x="244" y="244"/>
                </a:lnTo>
                <a:lnTo>
                  <a:pt x="244" y="0"/>
                </a:lnTo>
                <a:close/>
              </a:path>
            </a:pathLst>
          </a:custGeom>
          <a:solidFill>
            <a:srgbClr val="0070C0"/>
          </a:solidFill>
          <a:ln w="3175">
            <a:solidFill>
              <a:srgbClr val="000000"/>
            </a:solidFill>
            <a:prstDash val="solid"/>
            <a:round/>
            <a:headEnd/>
            <a:tailEnd/>
          </a:ln>
        </p:spPr>
        <p:txBody>
          <a:bodyPr/>
          <a:lstStyle/>
          <a:p>
            <a:endParaRPr lang="en-US"/>
          </a:p>
        </p:txBody>
      </p:sp>
      <p:sp>
        <p:nvSpPr>
          <p:cNvPr id="11268" name="Rectangle 4"/>
          <p:cNvSpPr>
            <a:spLocks noGrp="1" noChangeArrowheads="1"/>
          </p:cNvSpPr>
          <p:nvPr>
            <p:ph type="title"/>
          </p:nvPr>
        </p:nvSpPr>
        <p:spPr>
          <a:xfrm>
            <a:off x="762000" y="228600"/>
            <a:ext cx="8229600" cy="685800"/>
          </a:xfrm>
        </p:spPr>
        <p:txBody>
          <a:bodyPr/>
          <a:lstStyle/>
          <a:p>
            <a:pPr eaLnBrk="1" hangingPunct="1">
              <a:defRPr/>
            </a:pPr>
            <a:r>
              <a:rPr lang="en-US" dirty="0" smtClean="0"/>
              <a:t>Program Of Instruction</a:t>
            </a:r>
          </a:p>
        </p:txBody>
      </p:sp>
      <p:sp>
        <p:nvSpPr>
          <p:cNvPr id="33797" name="Rectangle 5"/>
          <p:cNvSpPr>
            <a:spLocks noGrp="1" noChangeArrowheads="1"/>
          </p:cNvSpPr>
          <p:nvPr>
            <p:ph type="body" sz="half" idx="1"/>
          </p:nvPr>
        </p:nvSpPr>
        <p:spPr>
          <a:xfrm>
            <a:off x="323850" y="1300163"/>
            <a:ext cx="5337175" cy="5410200"/>
          </a:xfrm>
        </p:spPr>
        <p:txBody>
          <a:bodyPr/>
          <a:lstStyle/>
          <a:p>
            <a:pPr eaLnBrk="1" hangingPunct="1">
              <a:lnSpc>
                <a:spcPct val="85000"/>
              </a:lnSpc>
              <a:defRPr/>
            </a:pPr>
            <a:r>
              <a:rPr lang="en-US" sz="2400" b="1" dirty="0" smtClean="0"/>
              <a:t>Three evaluation categories</a:t>
            </a:r>
          </a:p>
          <a:p>
            <a:pPr lvl="1" eaLnBrk="1" hangingPunct="1">
              <a:lnSpc>
                <a:spcPct val="85000"/>
              </a:lnSpc>
              <a:defRPr/>
            </a:pPr>
            <a:r>
              <a:rPr lang="en-US" sz="1600" dirty="0" smtClean="0"/>
              <a:t> </a:t>
            </a:r>
            <a:r>
              <a:rPr lang="en-US" sz="2000" dirty="0" smtClean="0">
                <a:solidFill>
                  <a:srgbClr val="FF0000"/>
                </a:solidFill>
              </a:rPr>
              <a:t>Leadership</a:t>
            </a:r>
          </a:p>
          <a:p>
            <a:pPr marL="1081088" lvl="2" indent="-223838" eaLnBrk="1" hangingPunct="1">
              <a:lnSpc>
                <a:spcPct val="85000"/>
              </a:lnSpc>
              <a:defRPr/>
            </a:pPr>
            <a:r>
              <a:rPr lang="en-US" sz="1800" dirty="0" smtClean="0"/>
              <a:t>Small Unit Leadership Evaluation </a:t>
            </a:r>
          </a:p>
          <a:p>
            <a:pPr marL="1081088" lvl="2" indent="-223838" eaLnBrk="1" hangingPunct="1">
              <a:lnSpc>
                <a:spcPct val="85000"/>
              </a:lnSpc>
              <a:defRPr/>
            </a:pPr>
            <a:r>
              <a:rPr lang="en-US" sz="1800" dirty="0" smtClean="0"/>
              <a:t>Command, Staff, and Peer Evaluations</a:t>
            </a:r>
          </a:p>
          <a:p>
            <a:pPr lvl="1" eaLnBrk="1" hangingPunct="1">
              <a:lnSpc>
                <a:spcPct val="85000"/>
              </a:lnSpc>
              <a:defRPr/>
            </a:pPr>
            <a:r>
              <a:rPr lang="en-US" sz="2000" dirty="0" smtClean="0"/>
              <a:t> </a:t>
            </a:r>
            <a:r>
              <a:rPr lang="en-US" sz="2000" dirty="0" smtClean="0">
                <a:solidFill>
                  <a:srgbClr val="FFC000"/>
                </a:solidFill>
              </a:rPr>
              <a:t>Academics</a:t>
            </a:r>
          </a:p>
          <a:p>
            <a:pPr marL="1081088" lvl="2" indent="-223838" eaLnBrk="1" hangingPunct="1">
              <a:lnSpc>
                <a:spcPct val="85000"/>
              </a:lnSpc>
              <a:defRPr/>
            </a:pPr>
            <a:r>
              <a:rPr lang="en-US" sz="1800" dirty="0" smtClean="0"/>
              <a:t>Classroom instruction</a:t>
            </a:r>
          </a:p>
          <a:p>
            <a:pPr marL="1081088" lvl="2" indent="-223838" eaLnBrk="1" hangingPunct="1">
              <a:lnSpc>
                <a:spcPct val="85000"/>
              </a:lnSpc>
              <a:defRPr/>
            </a:pPr>
            <a:r>
              <a:rPr lang="en-US" sz="1800" dirty="0" smtClean="0"/>
              <a:t>Written exams and practical application</a:t>
            </a:r>
          </a:p>
          <a:p>
            <a:pPr marL="681038" lvl="1" indent="-223838" eaLnBrk="1" hangingPunct="1">
              <a:lnSpc>
                <a:spcPct val="85000"/>
              </a:lnSpc>
              <a:defRPr/>
            </a:pPr>
            <a:r>
              <a:rPr lang="en-US" sz="2000" dirty="0" smtClean="0">
                <a:solidFill>
                  <a:srgbClr val="0070C0"/>
                </a:solidFill>
              </a:rPr>
              <a:t>Physical Fitness</a:t>
            </a:r>
          </a:p>
          <a:p>
            <a:pPr marL="1081088" lvl="2" indent="-223838" eaLnBrk="1" hangingPunct="1">
              <a:lnSpc>
                <a:spcPct val="85000"/>
              </a:lnSpc>
              <a:defRPr/>
            </a:pPr>
            <a:r>
              <a:rPr lang="en-US" sz="1800" dirty="0" smtClean="0"/>
              <a:t>Endurance and strength training</a:t>
            </a:r>
          </a:p>
        </p:txBody>
      </p:sp>
      <p:sp>
        <p:nvSpPr>
          <p:cNvPr id="17414" name="Rectangle 8"/>
          <p:cNvSpPr>
            <a:spLocks noChangeArrowheads="1"/>
          </p:cNvSpPr>
          <p:nvPr/>
        </p:nvSpPr>
        <p:spPr bwMode="auto">
          <a:xfrm>
            <a:off x="7621588" y="2224088"/>
            <a:ext cx="1335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600" b="1">
                <a:solidFill>
                  <a:srgbClr val="000000"/>
                </a:solidFill>
              </a:rPr>
              <a:t>Academics</a:t>
            </a:r>
            <a:endParaRPr lang="en-US" altLang="en-US" sz="1600" b="1"/>
          </a:p>
        </p:txBody>
      </p:sp>
      <p:sp>
        <p:nvSpPr>
          <p:cNvPr id="17415" name="Freeform 6"/>
          <p:cNvSpPr>
            <a:spLocks/>
          </p:cNvSpPr>
          <p:nvPr/>
        </p:nvSpPr>
        <p:spPr bwMode="auto">
          <a:xfrm flipH="1">
            <a:off x="5878513" y="1325563"/>
            <a:ext cx="1595437" cy="2713037"/>
          </a:xfrm>
          <a:custGeom>
            <a:avLst/>
            <a:gdLst>
              <a:gd name="T0" fmla="*/ 0 w 246"/>
              <a:gd name="T1" fmla="*/ 2147483646 h 490"/>
              <a:gd name="T2" fmla="*/ 2147483646 w 246"/>
              <a:gd name="T3" fmla="*/ 2147483646 h 490"/>
              <a:gd name="T4" fmla="*/ 2147483646 w 246"/>
              <a:gd name="T5" fmla="*/ 2147483646 h 490"/>
              <a:gd name="T6" fmla="*/ 2147483646 w 246"/>
              <a:gd name="T7" fmla="*/ 2147483646 h 490"/>
              <a:gd name="T8" fmla="*/ 2147483646 w 246"/>
              <a:gd name="T9" fmla="*/ 2147483646 h 490"/>
              <a:gd name="T10" fmla="*/ 2147483646 w 246"/>
              <a:gd name="T11" fmla="*/ 2147483646 h 490"/>
              <a:gd name="T12" fmla="*/ 0 w 246"/>
              <a:gd name="T13" fmla="*/ 2147483646 h 490"/>
              <a:gd name="T14" fmla="*/ 0 60000 65536"/>
              <a:gd name="T15" fmla="*/ 0 60000 65536"/>
              <a:gd name="T16" fmla="*/ 0 60000 65536"/>
              <a:gd name="T17" fmla="*/ 0 60000 65536"/>
              <a:gd name="T18" fmla="*/ 0 60000 65536"/>
              <a:gd name="T19" fmla="*/ 0 60000 65536"/>
              <a:gd name="T20" fmla="*/ 0 60000 65536"/>
              <a:gd name="T21" fmla="*/ 0 w 246"/>
              <a:gd name="T22" fmla="*/ 0 h 490"/>
              <a:gd name="T23" fmla="*/ 246 w 246"/>
              <a:gd name="T24" fmla="*/ 490 h 4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490">
                <a:moveTo>
                  <a:pt x="0" y="489"/>
                </a:moveTo>
                <a:cubicBezTo>
                  <a:pt x="1" y="489"/>
                  <a:pt x="1" y="489"/>
                  <a:pt x="1" y="489"/>
                </a:cubicBezTo>
                <a:cubicBezTo>
                  <a:pt x="136" y="490"/>
                  <a:pt x="246" y="380"/>
                  <a:pt x="246" y="245"/>
                </a:cubicBezTo>
                <a:cubicBezTo>
                  <a:pt x="246" y="110"/>
                  <a:pt x="136" y="1"/>
                  <a:pt x="1" y="1"/>
                </a:cubicBezTo>
                <a:cubicBezTo>
                  <a:pt x="1" y="0"/>
                  <a:pt x="1" y="1"/>
                  <a:pt x="1" y="1"/>
                </a:cubicBezTo>
                <a:lnTo>
                  <a:pt x="1" y="245"/>
                </a:lnTo>
                <a:lnTo>
                  <a:pt x="0" y="489"/>
                </a:lnTo>
                <a:close/>
              </a:path>
            </a:pathLst>
          </a:custGeom>
          <a:solidFill>
            <a:srgbClr val="FF0000"/>
          </a:solidFill>
          <a:ln w="12700">
            <a:solidFill>
              <a:srgbClr val="000000"/>
            </a:solidFill>
            <a:prstDash val="solid"/>
            <a:round/>
            <a:headEnd/>
            <a:tailEnd/>
          </a:ln>
        </p:spPr>
        <p:txBody>
          <a:bodyPr/>
          <a:lstStyle/>
          <a:p>
            <a:endParaRPr lang="en-US"/>
          </a:p>
        </p:txBody>
      </p:sp>
      <p:sp>
        <p:nvSpPr>
          <p:cNvPr id="17416" name="Rectangle 7"/>
          <p:cNvSpPr>
            <a:spLocks noChangeArrowheads="1"/>
          </p:cNvSpPr>
          <p:nvPr/>
        </p:nvSpPr>
        <p:spPr bwMode="auto">
          <a:xfrm>
            <a:off x="6100763" y="2720975"/>
            <a:ext cx="14414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700" b="1">
                <a:solidFill>
                  <a:srgbClr val="000000"/>
                </a:solidFill>
              </a:rPr>
              <a:t>Leadership</a:t>
            </a:r>
            <a:endParaRPr lang="en-US" altLang="en-US" sz="1700" b="1"/>
          </a:p>
        </p:txBody>
      </p:sp>
      <p:sp>
        <p:nvSpPr>
          <p:cNvPr id="17417" name="Rectangle 9"/>
          <p:cNvSpPr>
            <a:spLocks noChangeArrowheads="1"/>
          </p:cNvSpPr>
          <p:nvPr/>
        </p:nvSpPr>
        <p:spPr bwMode="auto">
          <a:xfrm flipH="1">
            <a:off x="7685088" y="3198813"/>
            <a:ext cx="9128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600" b="1"/>
              <a:t>Physical</a:t>
            </a:r>
          </a:p>
          <a:p>
            <a:pPr algn="ctr">
              <a:spcBef>
                <a:spcPct val="0"/>
              </a:spcBef>
              <a:buFontTx/>
              <a:buNone/>
            </a:pPr>
            <a:r>
              <a:rPr lang="en-US" altLang="en-US" sz="1600" b="1"/>
              <a:t>Fitness</a:t>
            </a:r>
          </a:p>
        </p:txBody>
      </p:sp>
      <p:sp>
        <p:nvSpPr>
          <p:cNvPr id="17418" name="Text Box 11"/>
          <p:cNvSpPr txBox="1">
            <a:spLocks noChangeArrowheads="1"/>
          </p:cNvSpPr>
          <p:nvPr/>
        </p:nvSpPr>
        <p:spPr bwMode="auto">
          <a:xfrm flipH="1">
            <a:off x="7748588" y="2820988"/>
            <a:ext cx="92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50000"/>
              </a:spcBef>
              <a:buFontTx/>
              <a:buNone/>
            </a:pPr>
            <a:r>
              <a:rPr lang="en-US" altLang="en-US" sz="2000" b="1"/>
              <a:t>25%</a:t>
            </a:r>
          </a:p>
        </p:txBody>
      </p:sp>
      <p:sp>
        <p:nvSpPr>
          <p:cNvPr id="17419" name="Text Box 12"/>
          <p:cNvSpPr txBox="1">
            <a:spLocks noChangeArrowheads="1"/>
          </p:cNvSpPr>
          <p:nvPr/>
        </p:nvSpPr>
        <p:spPr bwMode="auto">
          <a:xfrm flipH="1">
            <a:off x="7735888" y="1939925"/>
            <a:ext cx="882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50000"/>
              </a:spcBef>
              <a:buFontTx/>
              <a:buNone/>
            </a:pPr>
            <a:r>
              <a:rPr lang="en-US" altLang="en-US" sz="2000" b="1"/>
              <a:t>25%</a:t>
            </a:r>
          </a:p>
        </p:txBody>
      </p:sp>
      <p:sp>
        <p:nvSpPr>
          <p:cNvPr id="17420" name="Text Box 13"/>
          <p:cNvSpPr txBox="1">
            <a:spLocks noChangeArrowheads="1"/>
          </p:cNvSpPr>
          <p:nvPr/>
        </p:nvSpPr>
        <p:spPr bwMode="auto">
          <a:xfrm>
            <a:off x="6403975" y="2335213"/>
            <a:ext cx="812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50000"/>
              </a:spcBef>
              <a:buFontTx/>
              <a:buNone/>
            </a:pPr>
            <a:r>
              <a:rPr lang="en-US" altLang="en-US" sz="2100" b="1"/>
              <a:t>50%</a:t>
            </a:r>
          </a:p>
        </p:txBody>
      </p:sp>
      <p:pic>
        <p:nvPicPr>
          <p:cNvPr id="17421" name="Picture 9" descr="C:\TEMP\bluebar.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995363"/>
            <a:ext cx="91440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5" descr="D:\160629-M-GY456-1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0763" y="4486275"/>
            <a:ext cx="3049587" cy="2381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23" name="Picture 2" descr="http://www.trngcmd.marines.mil/portals/207/Site%20Images/OCS/IMG_305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65638"/>
            <a:ext cx="2971800" cy="2405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24" name="Picture 3" descr="C:\Users\dominic.daly\Desktop\ocs-classroom-col-jack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476750"/>
            <a:ext cx="3128963" cy="2393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25" name="Slide Number Placeholder 2"/>
          <p:cNvSpPr>
            <a:spLocks noGrp="1"/>
          </p:cNvSpPr>
          <p:nvPr>
            <p:ph type="sldNum" sz="quarter" idx="12"/>
          </p:nvPr>
        </p:nvSpPr>
        <p:spPr bwMode="auto">
          <a:xfrm>
            <a:off x="8382000" y="6402388"/>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fld id="{8E6CF354-1207-4F70-9565-BD3A1EFAF591}" type="slidenum">
              <a:rPr lang="en-US" altLang="en-US" sz="1800" smtClean="0"/>
              <a:pPr>
                <a:spcBef>
                  <a:spcPct val="0"/>
                </a:spcBef>
                <a:buFontTx/>
                <a:buNone/>
              </a:pPr>
              <a:t>5</a:t>
            </a:fld>
            <a:endParaRPr lang="en-US" altLang="en-US" sz="1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354752"/>
            <a:ext cx="8659495" cy="4970780"/>
          </a:xfrm>
          <a:prstGeom prst="rect">
            <a:avLst/>
          </a:prstGeom>
        </p:spPr>
        <p:txBody>
          <a:bodyPr vert="horz" wrap="square" lIns="0" tIns="24765" rIns="0" bIns="0" rtlCol="0">
            <a:spAutoFit/>
          </a:bodyPr>
          <a:lstStyle/>
          <a:p>
            <a:pPr marL="355600" indent="-342900" algn="just">
              <a:lnSpc>
                <a:spcPct val="100000"/>
              </a:lnSpc>
              <a:spcBef>
                <a:spcPts val="195"/>
              </a:spcBef>
              <a:buFont typeface="Arial"/>
              <a:buChar char="•"/>
              <a:tabLst>
                <a:tab pos="355600" algn="l"/>
              </a:tabLst>
            </a:pPr>
            <a:r>
              <a:rPr sz="1400" b="1" spc="-5" dirty="0">
                <a:latin typeface="Arial"/>
                <a:cs typeface="Arial"/>
              </a:rPr>
              <a:t>Exemplary</a:t>
            </a:r>
            <a:r>
              <a:rPr sz="1400" b="1" spc="-35" dirty="0">
                <a:latin typeface="Arial"/>
                <a:cs typeface="Arial"/>
              </a:rPr>
              <a:t> </a:t>
            </a:r>
            <a:r>
              <a:rPr sz="1400" b="1" spc="-5" dirty="0">
                <a:latin typeface="Arial"/>
                <a:cs typeface="Arial"/>
              </a:rPr>
              <a:t>Character</a:t>
            </a:r>
            <a:endParaRPr sz="1400" dirty="0">
              <a:latin typeface="Arial"/>
              <a:cs typeface="Arial"/>
            </a:endParaRPr>
          </a:p>
          <a:p>
            <a:pPr marL="812800" marR="120014" lvl="1" indent="-285115" algn="just">
              <a:lnSpc>
                <a:spcPts val="1220"/>
              </a:lnSpc>
              <a:spcBef>
                <a:spcPts val="305"/>
              </a:spcBef>
              <a:buChar char="•"/>
              <a:tabLst>
                <a:tab pos="812800" algn="l"/>
              </a:tabLst>
            </a:pPr>
            <a:r>
              <a:rPr sz="1200" dirty="0">
                <a:latin typeface="Arial"/>
                <a:cs typeface="Arial"/>
              </a:rPr>
              <a:t>The </a:t>
            </a:r>
            <a:r>
              <a:rPr sz="1200" spc="-5" dirty="0">
                <a:latin typeface="Arial"/>
                <a:cs typeface="Arial"/>
              </a:rPr>
              <a:t>individual candidate </a:t>
            </a:r>
            <a:r>
              <a:rPr sz="1200" dirty="0">
                <a:latin typeface="Arial"/>
                <a:cs typeface="Arial"/>
              </a:rPr>
              <a:t>has a </a:t>
            </a:r>
            <a:r>
              <a:rPr sz="1200" spc="-5" dirty="0">
                <a:latin typeface="Arial"/>
                <a:cs typeface="Arial"/>
              </a:rPr>
              <a:t>clear understanding </a:t>
            </a:r>
            <a:r>
              <a:rPr sz="1200" dirty="0">
                <a:latin typeface="Arial"/>
                <a:cs typeface="Arial"/>
              </a:rPr>
              <a:t>that </a:t>
            </a:r>
            <a:r>
              <a:rPr sz="1200" spc="-5" dirty="0">
                <a:latin typeface="Arial"/>
                <a:cs typeface="Arial"/>
              </a:rPr>
              <a:t>being </a:t>
            </a:r>
            <a:r>
              <a:rPr sz="1200" dirty="0">
                <a:latin typeface="Arial"/>
                <a:cs typeface="Arial"/>
              </a:rPr>
              <a:t>a </a:t>
            </a:r>
            <a:r>
              <a:rPr sz="1200" spc="-5" dirty="0">
                <a:latin typeface="Arial"/>
                <a:cs typeface="Arial"/>
              </a:rPr>
              <a:t>Marine brings </a:t>
            </a:r>
            <a:r>
              <a:rPr sz="1200" dirty="0">
                <a:latin typeface="Arial"/>
                <a:cs typeface="Arial"/>
              </a:rPr>
              <a:t>a </a:t>
            </a:r>
            <a:r>
              <a:rPr sz="1200" spc="-5" dirty="0">
                <a:latin typeface="Arial"/>
                <a:cs typeface="Arial"/>
              </a:rPr>
              <a:t>“special trust </a:t>
            </a:r>
            <a:r>
              <a:rPr sz="1200" dirty="0">
                <a:latin typeface="Arial"/>
                <a:cs typeface="Arial"/>
              </a:rPr>
              <a:t>and </a:t>
            </a:r>
            <a:r>
              <a:rPr sz="1200" spc="-5" dirty="0">
                <a:latin typeface="Arial"/>
                <a:cs typeface="Arial"/>
              </a:rPr>
              <a:t>confidence,” </a:t>
            </a:r>
            <a:r>
              <a:rPr sz="1200" dirty="0">
                <a:latin typeface="Arial"/>
                <a:cs typeface="Arial"/>
              </a:rPr>
              <a:t>and  the </a:t>
            </a:r>
            <a:r>
              <a:rPr sz="1200" spc="-5" dirty="0">
                <a:latin typeface="Arial"/>
                <a:cs typeface="Arial"/>
              </a:rPr>
              <a:t>highest expectations </a:t>
            </a:r>
            <a:r>
              <a:rPr sz="1200" dirty="0">
                <a:latin typeface="Arial"/>
                <a:cs typeface="Arial"/>
              </a:rPr>
              <a:t>of the </a:t>
            </a:r>
            <a:r>
              <a:rPr sz="1200" spc="-5" dirty="0">
                <a:latin typeface="Arial"/>
                <a:cs typeface="Arial"/>
              </a:rPr>
              <a:t>American people. </a:t>
            </a:r>
            <a:r>
              <a:rPr sz="1200" dirty="0">
                <a:latin typeface="Arial"/>
                <a:cs typeface="Arial"/>
              </a:rPr>
              <a:t>The </a:t>
            </a:r>
            <a:r>
              <a:rPr sz="1200" spc="-5" dirty="0">
                <a:latin typeface="Arial"/>
                <a:cs typeface="Arial"/>
              </a:rPr>
              <a:t>individual candidate is devoted </a:t>
            </a:r>
            <a:r>
              <a:rPr sz="1200" dirty="0">
                <a:latin typeface="Arial"/>
                <a:cs typeface="Arial"/>
              </a:rPr>
              <a:t>to the </a:t>
            </a:r>
            <a:r>
              <a:rPr sz="1200" spc="-5" dirty="0">
                <a:latin typeface="Arial"/>
                <a:cs typeface="Arial"/>
              </a:rPr>
              <a:t>Corps values </a:t>
            </a:r>
            <a:r>
              <a:rPr sz="1200" dirty="0">
                <a:latin typeface="Arial"/>
                <a:cs typeface="Arial"/>
              </a:rPr>
              <a:t>of </a:t>
            </a:r>
            <a:r>
              <a:rPr sz="1200" spc="-5" dirty="0">
                <a:latin typeface="Arial"/>
                <a:cs typeface="Arial"/>
              </a:rPr>
              <a:t>honor,  courage, </a:t>
            </a:r>
            <a:r>
              <a:rPr sz="1200" dirty="0">
                <a:latin typeface="Arial"/>
                <a:cs typeface="Arial"/>
              </a:rPr>
              <a:t>and commitment, and </a:t>
            </a:r>
            <a:r>
              <a:rPr sz="1200" spc="-5" dirty="0">
                <a:latin typeface="Arial"/>
                <a:cs typeface="Arial"/>
              </a:rPr>
              <a:t>possess </a:t>
            </a:r>
            <a:r>
              <a:rPr sz="1200" dirty="0">
                <a:latin typeface="Arial"/>
                <a:cs typeface="Arial"/>
              </a:rPr>
              <a:t>a moral compass that </a:t>
            </a:r>
            <a:r>
              <a:rPr sz="1200" spc="-5" dirty="0">
                <a:latin typeface="Arial"/>
                <a:cs typeface="Arial"/>
              </a:rPr>
              <a:t>unerringly points </a:t>
            </a:r>
            <a:r>
              <a:rPr sz="1200" dirty="0">
                <a:latin typeface="Arial"/>
                <a:cs typeface="Arial"/>
              </a:rPr>
              <a:t>to </a:t>
            </a:r>
            <a:r>
              <a:rPr sz="1200" b="1" spc="-5" dirty="0">
                <a:latin typeface="Arial"/>
                <a:cs typeface="Arial"/>
              </a:rPr>
              <a:t>“do </a:t>
            </a:r>
            <a:r>
              <a:rPr sz="1200" b="1" dirty="0">
                <a:latin typeface="Arial"/>
                <a:cs typeface="Arial"/>
              </a:rPr>
              <a:t>the </a:t>
            </a:r>
            <a:r>
              <a:rPr sz="1200" b="1" spc="-5" dirty="0">
                <a:latin typeface="Arial"/>
                <a:cs typeface="Arial"/>
              </a:rPr>
              <a:t>right thing” </a:t>
            </a:r>
            <a:r>
              <a:rPr sz="1200" b="1" dirty="0">
                <a:latin typeface="Arial"/>
                <a:cs typeface="Arial"/>
              </a:rPr>
              <a:t>as an </a:t>
            </a:r>
            <a:r>
              <a:rPr sz="1200" b="1" spc="-5" dirty="0">
                <a:latin typeface="Arial"/>
                <a:cs typeface="Arial"/>
              </a:rPr>
              <a:t>ethical  warrior</a:t>
            </a:r>
            <a:r>
              <a:rPr sz="1200" spc="-5" dirty="0">
                <a:latin typeface="Arial"/>
                <a:cs typeface="Arial"/>
              </a:rPr>
              <a:t>.</a:t>
            </a:r>
            <a:endParaRPr sz="1200" dirty="0">
              <a:latin typeface="Arial"/>
              <a:cs typeface="Arial"/>
            </a:endParaRPr>
          </a:p>
          <a:p>
            <a:pPr lvl="1">
              <a:lnSpc>
                <a:spcPct val="100000"/>
              </a:lnSpc>
              <a:spcBef>
                <a:spcPts val="40"/>
              </a:spcBef>
              <a:buFont typeface="Arial"/>
              <a:buChar char="•"/>
            </a:pPr>
            <a:endParaRPr sz="1350" dirty="0">
              <a:latin typeface="Arial"/>
              <a:cs typeface="Arial"/>
            </a:endParaRPr>
          </a:p>
          <a:p>
            <a:pPr marL="355600" indent="-342900">
              <a:lnSpc>
                <a:spcPct val="100000"/>
              </a:lnSpc>
              <a:spcBef>
                <a:spcPts val="5"/>
              </a:spcBef>
              <a:buFont typeface="Arial"/>
              <a:buChar char="•"/>
              <a:tabLst>
                <a:tab pos="354965" algn="l"/>
                <a:tab pos="355600" algn="l"/>
              </a:tabLst>
            </a:pPr>
            <a:r>
              <a:rPr sz="1400" b="1" spc="-5" dirty="0">
                <a:latin typeface="Arial"/>
                <a:cs typeface="Arial"/>
              </a:rPr>
              <a:t>Physically and Mentally</a:t>
            </a:r>
            <a:r>
              <a:rPr sz="1400" b="1" spc="-70" dirty="0">
                <a:latin typeface="Arial"/>
                <a:cs typeface="Arial"/>
              </a:rPr>
              <a:t> </a:t>
            </a:r>
            <a:r>
              <a:rPr sz="1400" b="1" spc="-10" dirty="0">
                <a:latin typeface="Arial"/>
                <a:cs typeface="Arial"/>
              </a:rPr>
              <a:t>Tough</a:t>
            </a:r>
            <a:endParaRPr sz="1400" dirty="0">
              <a:latin typeface="Arial"/>
              <a:cs typeface="Arial"/>
            </a:endParaRPr>
          </a:p>
          <a:p>
            <a:pPr marL="756285" marR="20955" lvl="1" indent="-287020">
              <a:lnSpc>
                <a:spcPts val="1220"/>
              </a:lnSpc>
              <a:spcBef>
                <a:spcPts val="300"/>
              </a:spcBef>
              <a:buChar char="•"/>
              <a:tabLst>
                <a:tab pos="756285" algn="l"/>
                <a:tab pos="756920" algn="l"/>
              </a:tabLst>
            </a:pPr>
            <a:r>
              <a:rPr sz="1200" dirty="0">
                <a:latin typeface="Arial"/>
                <a:cs typeface="Arial"/>
              </a:rPr>
              <a:t>The </a:t>
            </a:r>
            <a:r>
              <a:rPr sz="1200" spc="-5" dirty="0">
                <a:latin typeface="Arial"/>
                <a:cs typeface="Arial"/>
              </a:rPr>
              <a:t>individual candidate is </a:t>
            </a:r>
            <a:r>
              <a:rPr sz="1200" dirty="0">
                <a:latin typeface="Arial"/>
                <a:cs typeface="Arial"/>
              </a:rPr>
              <a:t>imbued </a:t>
            </a:r>
            <a:r>
              <a:rPr sz="1200" spc="-5" dirty="0">
                <a:latin typeface="Arial"/>
                <a:cs typeface="Arial"/>
              </a:rPr>
              <a:t>with </a:t>
            </a:r>
            <a:r>
              <a:rPr sz="1200" dirty="0">
                <a:latin typeface="Arial"/>
                <a:cs typeface="Arial"/>
              </a:rPr>
              <a:t>a </a:t>
            </a:r>
            <a:r>
              <a:rPr sz="1200" b="1" spc="-5" dirty="0">
                <a:latin typeface="Arial"/>
                <a:cs typeface="Arial"/>
              </a:rPr>
              <a:t>warrior spirit </a:t>
            </a:r>
            <a:r>
              <a:rPr sz="1200" b="1" dirty="0">
                <a:latin typeface="Arial"/>
                <a:cs typeface="Arial"/>
              </a:rPr>
              <a:t>and </a:t>
            </a:r>
            <a:r>
              <a:rPr sz="1200" b="1" spc="-5" dirty="0">
                <a:latin typeface="Arial"/>
                <a:cs typeface="Arial"/>
              </a:rPr>
              <a:t>able </a:t>
            </a:r>
            <a:r>
              <a:rPr sz="1200" b="1" dirty="0">
                <a:latin typeface="Arial"/>
                <a:cs typeface="Arial"/>
              </a:rPr>
              <a:t>to </a:t>
            </a:r>
            <a:r>
              <a:rPr sz="1200" b="1" spc="-5" dirty="0">
                <a:latin typeface="Arial"/>
                <a:cs typeface="Arial"/>
              </a:rPr>
              <a:t>thrive in </a:t>
            </a:r>
            <a:r>
              <a:rPr sz="1200" b="1" dirty="0">
                <a:latin typeface="Arial"/>
                <a:cs typeface="Arial"/>
              </a:rPr>
              <a:t>a complex and </a:t>
            </a:r>
            <a:r>
              <a:rPr sz="1200" b="1" spc="-5" dirty="0">
                <a:latin typeface="Arial"/>
                <a:cs typeface="Arial"/>
              </a:rPr>
              <a:t>chaotic environment</a:t>
            </a:r>
            <a:r>
              <a:rPr sz="1200" spc="-5" dirty="0">
                <a:latin typeface="Arial"/>
                <a:cs typeface="Arial"/>
              </a:rPr>
              <a:t>; able  </a:t>
            </a:r>
            <a:r>
              <a:rPr sz="1200" dirty="0">
                <a:latin typeface="Arial"/>
                <a:cs typeface="Arial"/>
              </a:rPr>
              <a:t>to </a:t>
            </a:r>
            <a:r>
              <a:rPr sz="1200" spc="-5" dirty="0">
                <a:latin typeface="Arial"/>
                <a:cs typeface="Arial"/>
              </a:rPr>
              <a:t>persevere despite </a:t>
            </a:r>
            <a:r>
              <a:rPr sz="1200" dirty="0">
                <a:latin typeface="Arial"/>
                <a:cs typeface="Arial"/>
              </a:rPr>
              <a:t>the </a:t>
            </a:r>
            <a:r>
              <a:rPr sz="1200" spc="-5" dirty="0">
                <a:latin typeface="Arial"/>
                <a:cs typeface="Arial"/>
              </a:rPr>
              <a:t>obstacles </a:t>
            </a:r>
            <a:r>
              <a:rPr sz="1200" dirty="0">
                <a:latin typeface="Arial"/>
                <a:cs typeface="Arial"/>
              </a:rPr>
              <a:t>to </a:t>
            </a:r>
            <a:r>
              <a:rPr sz="1200" spc="-5" dirty="0">
                <a:latin typeface="Arial"/>
                <a:cs typeface="Arial"/>
              </a:rPr>
              <a:t>mission accomplishment. </a:t>
            </a:r>
            <a:r>
              <a:rPr sz="1200" dirty="0">
                <a:latin typeface="Arial"/>
                <a:cs typeface="Arial"/>
              </a:rPr>
              <a:t>The </a:t>
            </a:r>
            <a:r>
              <a:rPr sz="1200" spc="-5" dirty="0">
                <a:latin typeface="Arial"/>
                <a:cs typeface="Arial"/>
              </a:rPr>
              <a:t>individual candidate possesses </a:t>
            </a:r>
            <a:r>
              <a:rPr sz="1200" dirty="0">
                <a:latin typeface="Arial"/>
                <a:cs typeface="Arial"/>
              </a:rPr>
              <a:t>the </a:t>
            </a:r>
            <a:r>
              <a:rPr sz="1200" spc="-5" dirty="0">
                <a:latin typeface="Arial"/>
                <a:cs typeface="Arial"/>
              </a:rPr>
              <a:t>self-discipline  </a:t>
            </a:r>
            <a:r>
              <a:rPr sz="1200" dirty="0">
                <a:latin typeface="Arial"/>
                <a:cs typeface="Arial"/>
              </a:rPr>
              <a:t>and </a:t>
            </a:r>
            <a:r>
              <a:rPr sz="1200" spc="-10" dirty="0">
                <a:latin typeface="Arial"/>
                <a:cs typeface="Arial"/>
              </a:rPr>
              <a:t>will </a:t>
            </a:r>
            <a:r>
              <a:rPr sz="1200" dirty="0">
                <a:latin typeface="Arial"/>
                <a:cs typeface="Arial"/>
              </a:rPr>
              <a:t>to </a:t>
            </a:r>
            <a:r>
              <a:rPr sz="1200" spc="-5" dirty="0">
                <a:latin typeface="Arial"/>
                <a:cs typeface="Arial"/>
              </a:rPr>
              <a:t>push past personal preference </a:t>
            </a:r>
            <a:r>
              <a:rPr sz="1200" dirty="0">
                <a:latin typeface="Arial"/>
                <a:cs typeface="Arial"/>
              </a:rPr>
              <a:t>and </a:t>
            </a:r>
            <a:r>
              <a:rPr sz="1200" spc="-5" dirty="0">
                <a:latin typeface="Arial"/>
                <a:cs typeface="Arial"/>
              </a:rPr>
              <a:t>preconceived</a:t>
            </a:r>
            <a:r>
              <a:rPr sz="1200" spc="-160" dirty="0">
                <a:latin typeface="Arial"/>
                <a:cs typeface="Arial"/>
              </a:rPr>
              <a:t> </a:t>
            </a:r>
            <a:r>
              <a:rPr sz="1200" spc="-5" dirty="0">
                <a:latin typeface="Arial"/>
                <a:cs typeface="Arial"/>
              </a:rPr>
              <a:t>limits.</a:t>
            </a:r>
            <a:endParaRPr sz="1200" dirty="0">
              <a:latin typeface="Arial"/>
              <a:cs typeface="Arial"/>
            </a:endParaRPr>
          </a:p>
          <a:p>
            <a:pPr lvl="1">
              <a:lnSpc>
                <a:spcPct val="100000"/>
              </a:lnSpc>
              <a:spcBef>
                <a:spcPts val="40"/>
              </a:spcBef>
              <a:buFont typeface="Arial"/>
              <a:buChar char="•"/>
            </a:pPr>
            <a:endParaRPr sz="1350" dirty="0">
              <a:latin typeface="Arial"/>
              <a:cs typeface="Arial"/>
            </a:endParaRPr>
          </a:p>
          <a:p>
            <a:pPr marL="355600" indent="-342900">
              <a:lnSpc>
                <a:spcPct val="100000"/>
              </a:lnSpc>
              <a:buFont typeface="Arial"/>
              <a:buChar char="•"/>
              <a:tabLst>
                <a:tab pos="354965" algn="l"/>
                <a:tab pos="355600" algn="l"/>
              </a:tabLst>
            </a:pPr>
            <a:r>
              <a:rPr sz="1400" b="1" spc="-5" dirty="0">
                <a:latin typeface="Arial"/>
                <a:cs typeface="Arial"/>
              </a:rPr>
              <a:t>Warfighter</a:t>
            </a:r>
            <a:endParaRPr sz="1400" dirty="0">
              <a:latin typeface="Arial"/>
              <a:cs typeface="Arial"/>
            </a:endParaRPr>
          </a:p>
          <a:p>
            <a:pPr marL="814069" marR="21590" lvl="1" indent="-342900">
              <a:lnSpc>
                <a:spcPct val="100000"/>
              </a:lnSpc>
              <a:spcBef>
                <a:spcPts val="295"/>
              </a:spcBef>
              <a:buChar char="•"/>
              <a:tabLst>
                <a:tab pos="814069" algn="l"/>
                <a:tab pos="814705" algn="l"/>
              </a:tabLst>
            </a:pPr>
            <a:r>
              <a:rPr sz="1200" dirty="0">
                <a:latin typeface="Arial"/>
                <a:cs typeface="Arial"/>
              </a:rPr>
              <a:t>The </a:t>
            </a:r>
            <a:r>
              <a:rPr sz="1200" spc="-5" dirty="0">
                <a:latin typeface="Arial"/>
                <a:cs typeface="Arial"/>
              </a:rPr>
              <a:t>individual candidate is grounded in basic infantry skills, characterized </a:t>
            </a:r>
            <a:r>
              <a:rPr sz="1200" dirty="0">
                <a:latin typeface="Arial"/>
                <a:cs typeface="Arial"/>
              </a:rPr>
              <a:t>by </a:t>
            </a:r>
            <a:r>
              <a:rPr sz="1200" b="1" dirty="0">
                <a:latin typeface="Arial"/>
                <a:cs typeface="Arial"/>
              </a:rPr>
              <a:t>sound </a:t>
            </a:r>
            <a:r>
              <a:rPr sz="1200" b="1" spc="-5" dirty="0">
                <a:latin typeface="Arial"/>
                <a:cs typeface="Arial"/>
              </a:rPr>
              <a:t>judgment </a:t>
            </a:r>
            <a:r>
              <a:rPr sz="1200" b="1" dirty="0">
                <a:latin typeface="Arial"/>
                <a:cs typeface="Arial"/>
              </a:rPr>
              <a:t>and </a:t>
            </a:r>
            <a:r>
              <a:rPr sz="1200" b="1" spc="-5" dirty="0">
                <a:latin typeface="Arial"/>
                <a:cs typeface="Arial"/>
              </a:rPr>
              <a:t>aggressiveness in  execution</a:t>
            </a:r>
            <a:r>
              <a:rPr sz="1200" spc="-5" dirty="0">
                <a:latin typeface="Arial"/>
                <a:cs typeface="Arial"/>
              </a:rPr>
              <a:t>. Educated in </a:t>
            </a:r>
            <a:r>
              <a:rPr sz="1200" dirty="0">
                <a:latin typeface="Arial"/>
                <a:cs typeface="Arial"/>
              </a:rPr>
              <a:t>the </a:t>
            </a:r>
            <a:r>
              <a:rPr sz="1200" spc="-5" dirty="0">
                <a:latin typeface="Arial"/>
                <a:cs typeface="Arial"/>
              </a:rPr>
              <a:t>fundamentals </a:t>
            </a:r>
            <a:r>
              <a:rPr sz="1200" dirty="0">
                <a:latin typeface="Arial"/>
                <a:cs typeface="Arial"/>
              </a:rPr>
              <a:t>of </a:t>
            </a:r>
            <a:r>
              <a:rPr sz="1200" spc="-5" dirty="0">
                <a:latin typeface="Arial"/>
                <a:cs typeface="Arial"/>
              </a:rPr>
              <a:t>basic </a:t>
            </a:r>
            <a:r>
              <a:rPr sz="1200" dirty="0">
                <a:latin typeface="Arial"/>
                <a:cs typeface="Arial"/>
              </a:rPr>
              <a:t>infantry </a:t>
            </a:r>
            <a:r>
              <a:rPr sz="1200" spc="-5" dirty="0">
                <a:latin typeface="Arial"/>
                <a:cs typeface="Arial"/>
              </a:rPr>
              <a:t>tactics. Maintains </a:t>
            </a:r>
            <a:r>
              <a:rPr sz="1200" dirty="0">
                <a:latin typeface="Arial"/>
                <a:cs typeface="Arial"/>
              </a:rPr>
              <a:t>an </a:t>
            </a:r>
            <a:r>
              <a:rPr sz="1200" spc="-5" dirty="0">
                <a:latin typeface="Arial"/>
                <a:cs typeface="Arial"/>
              </a:rPr>
              <a:t>offensive mindset throughout;  </a:t>
            </a:r>
            <a:r>
              <a:rPr sz="1200" b="1" spc="-5" dirty="0">
                <a:latin typeface="Arial"/>
                <a:cs typeface="Arial"/>
              </a:rPr>
              <a:t>proactive </a:t>
            </a:r>
            <a:r>
              <a:rPr sz="1200" b="1" dirty="0">
                <a:latin typeface="Arial"/>
                <a:cs typeface="Arial"/>
              </a:rPr>
              <a:t>not</a:t>
            </a:r>
            <a:r>
              <a:rPr sz="1200" b="1" spc="-30" dirty="0">
                <a:latin typeface="Arial"/>
                <a:cs typeface="Arial"/>
              </a:rPr>
              <a:t> </a:t>
            </a:r>
            <a:r>
              <a:rPr sz="1200" b="1" spc="-5" dirty="0">
                <a:latin typeface="Arial"/>
                <a:cs typeface="Arial"/>
              </a:rPr>
              <a:t>reactive</a:t>
            </a:r>
            <a:r>
              <a:rPr sz="1200" spc="-5" dirty="0">
                <a:latin typeface="Arial"/>
                <a:cs typeface="Arial"/>
              </a:rPr>
              <a:t>.</a:t>
            </a:r>
            <a:endParaRPr sz="1200" dirty="0">
              <a:latin typeface="Arial"/>
              <a:cs typeface="Arial"/>
            </a:endParaRPr>
          </a:p>
          <a:p>
            <a:pPr lvl="1">
              <a:lnSpc>
                <a:spcPct val="100000"/>
              </a:lnSpc>
              <a:spcBef>
                <a:spcPts val="25"/>
              </a:spcBef>
              <a:buFont typeface="Arial"/>
              <a:buChar char="•"/>
            </a:pPr>
            <a:endParaRPr sz="1550" dirty="0">
              <a:latin typeface="Arial"/>
              <a:cs typeface="Arial"/>
            </a:endParaRPr>
          </a:p>
          <a:p>
            <a:pPr marL="355600" indent="-342900">
              <a:lnSpc>
                <a:spcPct val="100000"/>
              </a:lnSpc>
              <a:buFont typeface="Arial"/>
              <a:buChar char="•"/>
              <a:tabLst>
                <a:tab pos="354965" algn="l"/>
                <a:tab pos="355600" algn="l"/>
              </a:tabLst>
            </a:pPr>
            <a:r>
              <a:rPr sz="1400" b="1" u="sng" spc="-5" dirty="0">
                <a:solidFill>
                  <a:srgbClr val="FF0000"/>
                </a:solidFill>
                <a:latin typeface="Arial"/>
                <a:cs typeface="Arial"/>
              </a:rPr>
              <a:t>Decide/Act/Communicate</a:t>
            </a:r>
            <a:endParaRPr sz="1400" u="sng" dirty="0">
              <a:solidFill>
                <a:srgbClr val="FF0000"/>
              </a:solidFill>
              <a:latin typeface="Arial"/>
              <a:cs typeface="Arial"/>
            </a:endParaRPr>
          </a:p>
          <a:p>
            <a:pPr marL="756285" marR="5080" lvl="1" indent="-287020">
              <a:lnSpc>
                <a:spcPts val="1220"/>
              </a:lnSpc>
              <a:spcBef>
                <a:spcPts val="305"/>
              </a:spcBef>
              <a:buChar char="•"/>
              <a:tabLst>
                <a:tab pos="756285" algn="l"/>
                <a:tab pos="756920" algn="l"/>
              </a:tabLst>
            </a:pPr>
            <a:r>
              <a:rPr sz="1200" dirty="0">
                <a:latin typeface="Arial"/>
                <a:cs typeface="Arial"/>
              </a:rPr>
              <a:t>The </a:t>
            </a:r>
            <a:r>
              <a:rPr sz="1200" spc="-5" dirty="0">
                <a:latin typeface="Arial"/>
                <a:cs typeface="Arial"/>
              </a:rPr>
              <a:t>individual candidate </a:t>
            </a:r>
            <a:r>
              <a:rPr sz="1200" dirty="0">
                <a:latin typeface="Arial"/>
                <a:cs typeface="Arial"/>
              </a:rPr>
              <a:t>can </a:t>
            </a:r>
            <a:r>
              <a:rPr sz="1200" spc="-5" dirty="0">
                <a:latin typeface="Arial"/>
                <a:cs typeface="Arial"/>
              </a:rPr>
              <a:t>think critically </a:t>
            </a:r>
            <a:r>
              <a:rPr sz="1200" dirty="0">
                <a:latin typeface="Arial"/>
                <a:cs typeface="Arial"/>
              </a:rPr>
              <a:t>and </a:t>
            </a:r>
            <a:r>
              <a:rPr sz="1200" spc="-5" dirty="0">
                <a:latin typeface="Arial"/>
                <a:cs typeface="Arial"/>
              </a:rPr>
              <a:t>arrive </a:t>
            </a:r>
            <a:r>
              <a:rPr sz="1200" dirty="0">
                <a:latin typeface="Arial"/>
                <a:cs typeface="Arial"/>
              </a:rPr>
              <a:t>at an </a:t>
            </a:r>
            <a:r>
              <a:rPr sz="1200" spc="-5" dirty="0">
                <a:latin typeface="Arial"/>
                <a:cs typeface="Arial"/>
              </a:rPr>
              <a:t>acceptable decision based </a:t>
            </a:r>
            <a:r>
              <a:rPr sz="1200" dirty="0">
                <a:latin typeface="Arial"/>
                <a:cs typeface="Arial"/>
              </a:rPr>
              <a:t>on sound </a:t>
            </a:r>
            <a:r>
              <a:rPr sz="1200" spc="-5" dirty="0">
                <a:latin typeface="Arial"/>
                <a:cs typeface="Arial"/>
              </a:rPr>
              <a:t>tactical thinking  within Commander's intent. Communicates effectively orally </a:t>
            </a:r>
            <a:r>
              <a:rPr sz="1200" dirty="0">
                <a:latin typeface="Arial"/>
                <a:cs typeface="Arial"/>
              </a:rPr>
              <a:t>and </a:t>
            </a:r>
            <a:r>
              <a:rPr sz="1200" spc="-5" dirty="0">
                <a:latin typeface="Arial"/>
                <a:cs typeface="Arial"/>
              </a:rPr>
              <a:t>in writing in tactical </a:t>
            </a:r>
            <a:r>
              <a:rPr sz="1200" dirty="0">
                <a:latin typeface="Arial"/>
                <a:cs typeface="Arial"/>
              </a:rPr>
              <a:t>and </a:t>
            </a:r>
            <a:r>
              <a:rPr sz="1200" spc="-5" dirty="0">
                <a:latin typeface="Arial"/>
                <a:cs typeface="Arial"/>
              </a:rPr>
              <a:t>administrative situations with  </a:t>
            </a:r>
            <a:r>
              <a:rPr sz="1200" dirty="0">
                <a:latin typeface="Arial"/>
                <a:cs typeface="Arial"/>
              </a:rPr>
              <a:t>an </a:t>
            </a:r>
            <a:r>
              <a:rPr sz="1200" spc="-5" dirty="0">
                <a:latin typeface="Arial"/>
                <a:cs typeface="Arial"/>
              </a:rPr>
              <a:t>emphasis </a:t>
            </a:r>
            <a:r>
              <a:rPr sz="1200" dirty="0">
                <a:latin typeface="Arial"/>
                <a:cs typeface="Arial"/>
              </a:rPr>
              <a:t>on </a:t>
            </a:r>
            <a:r>
              <a:rPr sz="1200" spc="-5" dirty="0">
                <a:latin typeface="Arial"/>
                <a:cs typeface="Arial"/>
              </a:rPr>
              <a:t>issuing clear, meaningful orders </a:t>
            </a:r>
            <a:r>
              <a:rPr sz="1200" dirty="0">
                <a:latin typeface="Arial"/>
                <a:cs typeface="Arial"/>
              </a:rPr>
              <a:t>and </a:t>
            </a:r>
            <a:r>
              <a:rPr sz="1200" spc="-5" dirty="0">
                <a:latin typeface="Arial"/>
                <a:cs typeface="Arial"/>
              </a:rPr>
              <a:t>guidance. Has </a:t>
            </a:r>
            <a:r>
              <a:rPr sz="1200" dirty="0">
                <a:latin typeface="Arial"/>
                <a:cs typeface="Arial"/>
              </a:rPr>
              <a:t>a </a:t>
            </a:r>
            <a:r>
              <a:rPr sz="1200" spc="-5" dirty="0">
                <a:latin typeface="Arial"/>
                <a:cs typeface="Arial"/>
              </a:rPr>
              <a:t>bias </a:t>
            </a:r>
            <a:r>
              <a:rPr sz="1200" dirty="0">
                <a:latin typeface="Arial"/>
                <a:cs typeface="Arial"/>
              </a:rPr>
              <a:t>for </a:t>
            </a:r>
            <a:r>
              <a:rPr sz="1200" spc="-5" dirty="0">
                <a:latin typeface="Arial"/>
                <a:cs typeface="Arial"/>
              </a:rPr>
              <a:t>action; seizes </a:t>
            </a:r>
            <a:r>
              <a:rPr sz="1200" dirty="0">
                <a:latin typeface="Arial"/>
                <a:cs typeface="Arial"/>
              </a:rPr>
              <a:t>the </a:t>
            </a:r>
            <a:r>
              <a:rPr sz="1200" spc="-5" dirty="0">
                <a:latin typeface="Arial"/>
                <a:cs typeface="Arial"/>
              </a:rPr>
              <a:t>initiative </a:t>
            </a:r>
            <a:r>
              <a:rPr sz="1200" dirty="0">
                <a:latin typeface="Arial"/>
                <a:cs typeface="Arial"/>
              </a:rPr>
              <a:t>and </a:t>
            </a:r>
            <a:r>
              <a:rPr sz="1200" spc="-5" dirty="0">
                <a:latin typeface="Arial"/>
                <a:cs typeface="Arial"/>
              </a:rPr>
              <a:t>acts  with boldness </a:t>
            </a:r>
            <a:r>
              <a:rPr sz="1200" dirty="0">
                <a:latin typeface="Arial"/>
                <a:cs typeface="Arial"/>
              </a:rPr>
              <a:t>and </a:t>
            </a:r>
            <a:r>
              <a:rPr sz="1200" spc="-5" dirty="0">
                <a:latin typeface="Arial"/>
                <a:cs typeface="Arial"/>
              </a:rPr>
              <a:t>determination </a:t>
            </a:r>
            <a:r>
              <a:rPr sz="1200" dirty="0">
                <a:latin typeface="Arial"/>
                <a:cs typeface="Arial"/>
              </a:rPr>
              <a:t>on </a:t>
            </a:r>
            <a:r>
              <a:rPr sz="1200" spc="-5" dirty="0">
                <a:latin typeface="Arial"/>
                <a:cs typeface="Arial"/>
              </a:rPr>
              <a:t>available</a:t>
            </a:r>
            <a:r>
              <a:rPr sz="1200" spc="-95" dirty="0">
                <a:latin typeface="Arial"/>
                <a:cs typeface="Arial"/>
              </a:rPr>
              <a:t> </a:t>
            </a:r>
            <a:r>
              <a:rPr sz="1200" spc="-5" dirty="0">
                <a:latin typeface="Arial"/>
                <a:cs typeface="Arial"/>
              </a:rPr>
              <a:t>information.</a:t>
            </a:r>
            <a:endParaRPr sz="1200" dirty="0">
              <a:latin typeface="Arial"/>
              <a:cs typeface="Arial"/>
            </a:endParaRPr>
          </a:p>
          <a:p>
            <a:pPr lvl="1">
              <a:lnSpc>
                <a:spcPct val="100000"/>
              </a:lnSpc>
              <a:spcBef>
                <a:spcPts val="40"/>
              </a:spcBef>
              <a:buFont typeface="Arial"/>
              <a:buChar char="•"/>
            </a:pPr>
            <a:endParaRPr sz="1100" dirty="0">
              <a:latin typeface="Arial"/>
              <a:cs typeface="Arial"/>
            </a:endParaRPr>
          </a:p>
          <a:p>
            <a:pPr marL="355600" indent="-342900">
              <a:lnSpc>
                <a:spcPct val="100000"/>
              </a:lnSpc>
              <a:buFont typeface="Arial"/>
              <a:buChar char="•"/>
              <a:tabLst>
                <a:tab pos="354965" algn="l"/>
                <a:tab pos="355600" algn="l"/>
              </a:tabLst>
            </a:pPr>
            <a:r>
              <a:rPr sz="1400" b="1" spc="-5" dirty="0">
                <a:latin typeface="Arial"/>
                <a:cs typeface="Arial"/>
              </a:rPr>
              <a:t>Leadership</a:t>
            </a:r>
            <a:endParaRPr sz="1400" dirty="0">
              <a:latin typeface="Arial"/>
              <a:cs typeface="Arial"/>
            </a:endParaRPr>
          </a:p>
          <a:p>
            <a:pPr marL="756285" marR="106045" lvl="1" indent="-287020">
              <a:lnSpc>
                <a:spcPts val="1220"/>
              </a:lnSpc>
              <a:spcBef>
                <a:spcPts val="305"/>
              </a:spcBef>
              <a:buChar char="•"/>
              <a:tabLst>
                <a:tab pos="756285" algn="l"/>
                <a:tab pos="756920" algn="l"/>
              </a:tabLst>
            </a:pPr>
            <a:r>
              <a:rPr sz="1200" dirty="0">
                <a:latin typeface="Arial"/>
                <a:cs typeface="Arial"/>
              </a:rPr>
              <a:t>The </a:t>
            </a:r>
            <a:r>
              <a:rPr sz="1200" spc="-5" dirty="0">
                <a:latin typeface="Arial"/>
                <a:cs typeface="Arial"/>
              </a:rPr>
              <a:t>individual candidate embraces </a:t>
            </a:r>
            <a:r>
              <a:rPr sz="1200" dirty="0">
                <a:latin typeface="Arial"/>
                <a:cs typeface="Arial"/>
              </a:rPr>
              <a:t>the </a:t>
            </a:r>
            <a:r>
              <a:rPr sz="1200" spc="-5" dirty="0">
                <a:latin typeface="Arial"/>
                <a:cs typeface="Arial"/>
              </a:rPr>
              <a:t>"exceptional </a:t>
            </a:r>
            <a:r>
              <a:rPr sz="1200" dirty="0">
                <a:latin typeface="Arial"/>
                <a:cs typeface="Arial"/>
              </a:rPr>
              <a:t>and </a:t>
            </a:r>
            <a:r>
              <a:rPr sz="1200" spc="-5" dirty="0">
                <a:latin typeface="Arial"/>
                <a:cs typeface="Arial"/>
              </a:rPr>
              <a:t>unremitting “responsibility </a:t>
            </a:r>
            <a:r>
              <a:rPr sz="1200" dirty="0">
                <a:latin typeface="Arial"/>
                <a:cs typeface="Arial"/>
              </a:rPr>
              <a:t>to </a:t>
            </a:r>
            <a:r>
              <a:rPr sz="1200" spc="-5" dirty="0">
                <a:latin typeface="Arial"/>
                <a:cs typeface="Arial"/>
              </a:rPr>
              <a:t>one's </a:t>
            </a:r>
            <a:r>
              <a:rPr sz="1200" dirty="0">
                <a:latin typeface="Arial"/>
                <a:cs typeface="Arial"/>
              </a:rPr>
              <a:t>fellow </a:t>
            </a:r>
            <a:r>
              <a:rPr sz="1200" spc="-5" dirty="0">
                <a:latin typeface="Arial"/>
                <a:cs typeface="Arial"/>
              </a:rPr>
              <a:t>Marines </a:t>
            </a:r>
            <a:r>
              <a:rPr sz="1200" dirty="0">
                <a:latin typeface="Arial"/>
                <a:cs typeface="Arial"/>
              </a:rPr>
              <a:t>and </a:t>
            </a:r>
            <a:r>
              <a:rPr sz="1200" spc="-5" dirty="0">
                <a:latin typeface="Arial"/>
                <a:cs typeface="Arial"/>
              </a:rPr>
              <a:t>their  families. Inspires </a:t>
            </a:r>
            <a:r>
              <a:rPr sz="1200" dirty="0">
                <a:latin typeface="Arial"/>
                <a:cs typeface="Arial"/>
              </a:rPr>
              <a:t>and </a:t>
            </a:r>
            <a:r>
              <a:rPr sz="1200" spc="-5" dirty="0">
                <a:latin typeface="Arial"/>
                <a:cs typeface="Arial"/>
              </a:rPr>
              <a:t>instills confidence in </a:t>
            </a:r>
            <a:r>
              <a:rPr sz="1200" dirty="0">
                <a:latin typeface="Arial"/>
                <a:cs typeface="Arial"/>
              </a:rPr>
              <a:t>other </a:t>
            </a:r>
            <a:r>
              <a:rPr sz="1200" spc="-5" dirty="0">
                <a:latin typeface="Arial"/>
                <a:cs typeface="Arial"/>
              </a:rPr>
              <a:t>candidates during </a:t>
            </a:r>
            <a:r>
              <a:rPr sz="1200" dirty="0">
                <a:latin typeface="Arial"/>
                <a:cs typeface="Arial"/>
              </a:rPr>
              <a:t>times of </a:t>
            </a:r>
            <a:r>
              <a:rPr sz="1200" spc="-5" dirty="0">
                <a:latin typeface="Arial"/>
                <a:cs typeface="Arial"/>
              </a:rPr>
              <a:t>adversity; </a:t>
            </a:r>
            <a:r>
              <a:rPr sz="1200" b="1" dirty="0">
                <a:latin typeface="Arial"/>
                <a:cs typeface="Arial"/>
              </a:rPr>
              <a:t>sets the </a:t>
            </a:r>
            <a:r>
              <a:rPr sz="1200" b="1" spc="-5" dirty="0">
                <a:latin typeface="Arial"/>
                <a:cs typeface="Arial"/>
              </a:rPr>
              <a:t>example in all </a:t>
            </a:r>
            <a:r>
              <a:rPr sz="1200" b="1" spc="-5" dirty="0" smtClean="0">
                <a:latin typeface="Arial"/>
                <a:cs typeface="Arial"/>
              </a:rPr>
              <a:t>things </a:t>
            </a:r>
            <a:r>
              <a:rPr sz="1200" b="1" dirty="0">
                <a:latin typeface="Arial"/>
                <a:cs typeface="Arial"/>
              </a:rPr>
              <a:t>and at </a:t>
            </a:r>
            <a:r>
              <a:rPr sz="1200" b="1" spc="-5" dirty="0">
                <a:latin typeface="Arial"/>
                <a:cs typeface="Arial"/>
              </a:rPr>
              <a:t>all times</a:t>
            </a:r>
            <a:r>
              <a:rPr sz="1200" spc="-5" dirty="0">
                <a:latin typeface="Arial"/>
                <a:cs typeface="Arial"/>
              </a:rPr>
              <a:t>. Adheres </a:t>
            </a:r>
            <a:r>
              <a:rPr sz="1200" dirty="0">
                <a:latin typeface="Arial"/>
                <a:cs typeface="Arial"/>
              </a:rPr>
              <a:t>to, and enforces </a:t>
            </a:r>
            <a:r>
              <a:rPr sz="1200" spc="-5" dirty="0">
                <a:latin typeface="Arial"/>
                <a:cs typeface="Arial"/>
              </a:rPr>
              <a:t>standards regardless </a:t>
            </a:r>
            <a:r>
              <a:rPr sz="1200" dirty="0">
                <a:latin typeface="Arial"/>
                <a:cs typeface="Arial"/>
              </a:rPr>
              <a:t>of time of </a:t>
            </a:r>
            <a:r>
              <a:rPr sz="1200" spc="-5" dirty="0">
                <a:latin typeface="Arial"/>
                <a:cs typeface="Arial"/>
              </a:rPr>
              <a:t>day, location, </a:t>
            </a:r>
            <a:r>
              <a:rPr sz="1200" dirty="0">
                <a:latin typeface="Arial"/>
                <a:cs typeface="Arial"/>
              </a:rPr>
              <a:t>or duty </a:t>
            </a:r>
            <a:r>
              <a:rPr sz="1200" spc="-5" dirty="0">
                <a:latin typeface="Arial"/>
                <a:cs typeface="Arial"/>
              </a:rPr>
              <a:t>status, </a:t>
            </a:r>
            <a:r>
              <a:rPr sz="1200" dirty="0">
                <a:latin typeface="Arial"/>
                <a:cs typeface="Arial"/>
              </a:rPr>
              <a:t>and </a:t>
            </a:r>
            <a:r>
              <a:rPr sz="1200" spc="-5" dirty="0">
                <a:latin typeface="Arial"/>
                <a:cs typeface="Arial"/>
              </a:rPr>
              <a:t>treats all  Marines </a:t>
            </a:r>
            <a:r>
              <a:rPr sz="1200" dirty="0">
                <a:latin typeface="Arial"/>
                <a:cs typeface="Arial"/>
              </a:rPr>
              <a:t>and </a:t>
            </a:r>
            <a:r>
              <a:rPr sz="1200" spc="-5" dirty="0">
                <a:latin typeface="Arial"/>
                <a:cs typeface="Arial"/>
              </a:rPr>
              <a:t>Sailors with dignity </a:t>
            </a:r>
            <a:r>
              <a:rPr sz="1200" dirty="0">
                <a:latin typeface="Arial"/>
                <a:cs typeface="Arial"/>
              </a:rPr>
              <a:t>and</a:t>
            </a:r>
            <a:r>
              <a:rPr sz="1200" spc="-85" dirty="0">
                <a:latin typeface="Arial"/>
                <a:cs typeface="Arial"/>
              </a:rPr>
              <a:t> </a:t>
            </a:r>
            <a:r>
              <a:rPr sz="1200" spc="-5" dirty="0">
                <a:latin typeface="Arial"/>
                <a:cs typeface="Arial"/>
              </a:rPr>
              <a:t>respect.</a:t>
            </a:r>
            <a:endParaRPr sz="1200" dirty="0">
              <a:latin typeface="Arial"/>
              <a:cs typeface="Arial"/>
            </a:endParaRPr>
          </a:p>
        </p:txBody>
      </p:sp>
      <p:sp>
        <p:nvSpPr>
          <p:cNvPr id="4" name="object 4"/>
          <p:cNvSpPr txBox="1"/>
          <p:nvPr/>
        </p:nvSpPr>
        <p:spPr>
          <a:xfrm>
            <a:off x="8801225" y="6537247"/>
            <a:ext cx="153035" cy="281305"/>
          </a:xfrm>
          <a:prstGeom prst="rect">
            <a:avLst/>
          </a:prstGeom>
        </p:spPr>
        <p:txBody>
          <a:bodyPr vert="horz" wrap="square" lIns="0" tIns="0" rIns="0" bIns="0" rtlCol="0">
            <a:spAutoFit/>
          </a:bodyPr>
          <a:lstStyle/>
          <a:p>
            <a:pPr marL="12700">
              <a:lnSpc>
                <a:spcPts val="2090"/>
              </a:lnSpc>
            </a:pPr>
            <a:r>
              <a:rPr sz="1800" dirty="0">
                <a:latin typeface="Arial"/>
                <a:cs typeface="Arial"/>
              </a:rPr>
              <a:t>5</a:t>
            </a:r>
            <a:endParaRPr sz="1800">
              <a:latin typeface="Arial"/>
              <a:cs typeface="Arial"/>
            </a:endParaRPr>
          </a:p>
        </p:txBody>
      </p:sp>
      <p:sp>
        <p:nvSpPr>
          <p:cNvPr id="3" name="object 3"/>
          <p:cNvSpPr txBox="1">
            <a:spLocks noGrp="1"/>
          </p:cNvSpPr>
          <p:nvPr>
            <p:ph type="title"/>
          </p:nvPr>
        </p:nvSpPr>
        <p:spPr>
          <a:xfrm>
            <a:off x="2433954" y="249427"/>
            <a:ext cx="4276090" cy="513715"/>
          </a:xfrm>
          <a:prstGeom prst="rect">
            <a:avLst/>
          </a:prstGeom>
        </p:spPr>
        <p:txBody>
          <a:bodyPr vert="horz" wrap="square" lIns="0" tIns="12700" rIns="0" bIns="0" rtlCol="0">
            <a:spAutoFit/>
          </a:bodyPr>
          <a:lstStyle/>
          <a:p>
            <a:pPr marL="12700">
              <a:lnSpc>
                <a:spcPct val="100000"/>
              </a:lnSpc>
              <a:spcBef>
                <a:spcPts val="100"/>
              </a:spcBef>
            </a:pPr>
            <a:r>
              <a:rPr spc="-5" dirty="0"/>
              <a:t>Five Marine</a:t>
            </a:r>
            <a:r>
              <a:rPr spc="-180" dirty="0"/>
              <a:t> </a:t>
            </a:r>
            <a:r>
              <a:rPr spc="-5" dirty="0"/>
              <a:t>Attributes</a:t>
            </a:r>
          </a:p>
        </p:txBody>
      </p:sp>
    </p:spTree>
    <p:extLst>
      <p:ext uri="{BB962C8B-B14F-4D97-AF65-F5344CB8AC3E}">
        <p14:creationId xmlns:p14="http://schemas.microsoft.com/office/powerpoint/2010/main" val="1587055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1904" y="5545835"/>
            <a:ext cx="2136647" cy="1312163"/>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847331" y="5541264"/>
            <a:ext cx="2146300" cy="1316990"/>
          </a:xfrm>
          <a:custGeom>
            <a:avLst/>
            <a:gdLst/>
            <a:ahLst/>
            <a:cxnLst/>
            <a:rect l="l" t="t" r="r" b="b"/>
            <a:pathLst>
              <a:path w="2146300" h="1316990">
                <a:moveTo>
                  <a:pt x="0" y="0"/>
                </a:moveTo>
                <a:lnTo>
                  <a:pt x="2145792" y="0"/>
                </a:lnTo>
                <a:lnTo>
                  <a:pt x="2145792" y="1316736"/>
                </a:lnTo>
              </a:path>
            </a:pathLst>
          </a:custGeom>
          <a:ln w="9144">
            <a:solidFill>
              <a:srgbClr val="000000"/>
            </a:solidFill>
          </a:ln>
        </p:spPr>
        <p:txBody>
          <a:bodyPr wrap="square" lIns="0" tIns="0" rIns="0" bIns="0" rtlCol="0"/>
          <a:lstStyle/>
          <a:p>
            <a:endParaRPr/>
          </a:p>
        </p:txBody>
      </p:sp>
      <p:sp>
        <p:nvSpPr>
          <p:cNvPr id="4" name="object 4"/>
          <p:cNvSpPr/>
          <p:nvPr/>
        </p:nvSpPr>
        <p:spPr>
          <a:xfrm>
            <a:off x="6847331" y="5541264"/>
            <a:ext cx="0" cy="1316990"/>
          </a:xfrm>
          <a:custGeom>
            <a:avLst/>
            <a:gdLst/>
            <a:ahLst/>
            <a:cxnLst/>
            <a:rect l="l" t="t" r="r" b="b"/>
            <a:pathLst>
              <a:path h="1316990">
                <a:moveTo>
                  <a:pt x="0" y="1316736"/>
                </a:moveTo>
                <a:lnTo>
                  <a:pt x="0" y="0"/>
                </a:lnTo>
              </a:path>
            </a:pathLst>
          </a:custGeom>
          <a:ln w="9144">
            <a:solidFill>
              <a:srgbClr val="000000"/>
            </a:solidFill>
          </a:ln>
        </p:spPr>
        <p:txBody>
          <a:bodyPr wrap="square" lIns="0" tIns="0" rIns="0" bIns="0" rtlCol="0"/>
          <a:lstStyle/>
          <a:p>
            <a:endParaRPr/>
          </a:p>
        </p:txBody>
      </p:sp>
      <p:sp>
        <p:nvSpPr>
          <p:cNvPr id="5" name="object 5"/>
          <p:cNvSpPr txBox="1"/>
          <p:nvPr/>
        </p:nvSpPr>
        <p:spPr>
          <a:xfrm>
            <a:off x="154939" y="1704755"/>
            <a:ext cx="6414770" cy="4626610"/>
          </a:xfrm>
          <a:prstGeom prst="rect">
            <a:avLst/>
          </a:prstGeom>
        </p:spPr>
        <p:txBody>
          <a:bodyPr vert="horz" wrap="square" lIns="0" tIns="83185" rIns="0" bIns="0" rtlCol="0">
            <a:spAutoFit/>
          </a:bodyPr>
          <a:lstStyle/>
          <a:p>
            <a:pPr marL="241300" indent="-228600">
              <a:lnSpc>
                <a:spcPct val="100000"/>
              </a:lnSpc>
              <a:spcBef>
                <a:spcPts val="655"/>
              </a:spcBef>
              <a:buSzPct val="111111"/>
              <a:buFont typeface="Arial"/>
              <a:buChar char="•"/>
              <a:tabLst>
                <a:tab pos="240665" algn="l"/>
                <a:tab pos="241300" algn="l"/>
              </a:tabLst>
            </a:pPr>
            <a:r>
              <a:rPr sz="1800" b="1" spc="-5" dirty="0">
                <a:latin typeface="Arial"/>
                <a:cs typeface="Arial"/>
              </a:rPr>
              <a:t>Phase </a:t>
            </a:r>
            <a:r>
              <a:rPr sz="1800" b="1" dirty="0">
                <a:latin typeface="Arial"/>
                <a:cs typeface="Arial"/>
              </a:rPr>
              <a:t>I: </a:t>
            </a:r>
            <a:r>
              <a:rPr sz="1800" b="1" spc="-5" dirty="0">
                <a:latin typeface="Arial"/>
                <a:cs typeface="Arial"/>
              </a:rPr>
              <a:t>In-Processing </a:t>
            </a:r>
            <a:r>
              <a:rPr sz="1800" b="1" dirty="0">
                <a:latin typeface="Arial"/>
                <a:cs typeface="Arial"/>
              </a:rPr>
              <a:t>– 4</a:t>
            </a:r>
            <a:r>
              <a:rPr sz="1800" b="1" spc="-10" dirty="0">
                <a:latin typeface="Arial"/>
                <a:cs typeface="Arial"/>
              </a:rPr>
              <a:t> days</a:t>
            </a:r>
            <a:endParaRPr sz="1800" dirty="0">
              <a:latin typeface="Arial"/>
              <a:cs typeface="Arial"/>
            </a:endParaRPr>
          </a:p>
          <a:p>
            <a:pPr marL="429895" lvl="1" indent="-183515">
              <a:lnSpc>
                <a:spcPct val="100000"/>
              </a:lnSpc>
              <a:spcBef>
                <a:spcPts val="484"/>
              </a:spcBef>
              <a:buChar char="-"/>
              <a:tabLst>
                <a:tab pos="430530" algn="l"/>
              </a:tabLst>
            </a:pPr>
            <a:r>
              <a:rPr sz="1600" spc="-5" dirty="0">
                <a:latin typeface="Arial"/>
                <a:cs typeface="Arial"/>
              </a:rPr>
              <a:t>Medical screening, administrative</a:t>
            </a:r>
            <a:r>
              <a:rPr sz="1600" spc="-25" dirty="0">
                <a:latin typeface="Arial"/>
                <a:cs typeface="Arial"/>
              </a:rPr>
              <a:t> </a:t>
            </a:r>
            <a:r>
              <a:rPr sz="1600" spc="-5" dirty="0">
                <a:latin typeface="Arial"/>
                <a:cs typeface="Arial"/>
              </a:rPr>
              <a:t>processing</a:t>
            </a:r>
            <a:endParaRPr sz="1600" dirty="0">
              <a:latin typeface="Arial"/>
              <a:cs typeface="Arial"/>
            </a:endParaRPr>
          </a:p>
          <a:p>
            <a:pPr marL="218440" indent="-205740">
              <a:lnSpc>
                <a:spcPct val="100000"/>
              </a:lnSpc>
              <a:spcBef>
                <a:spcPts val="400"/>
              </a:spcBef>
              <a:buFont typeface="Arial"/>
              <a:buChar char="•"/>
              <a:tabLst>
                <a:tab pos="218440" algn="l"/>
              </a:tabLst>
            </a:pPr>
            <a:r>
              <a:rPr sz="1800" b="1" spc="-5" dirty="0">
                <a:latin typeface="Arial"/>
                <a:cs typeface="Arial"/>
              </a:rPr>
              <a:t>Phase </a:t>
            </a:r>
            <a:r>
              <a:rPr sz="1800" b="1" dirty="0">
                <a:latin typeface="Arial"/>
                <a:cs typeface="Arial"/>
              </a:rPr>
              <a:t>II: </a:t>
            </a:r>
            <a:r>
              <a:rPr sz="1800" b="1" spc="-15" dirty="0">
                <a:latin typeface="Arial"/>
                <a:cs typeface="Arial"/>
              </a:rPr>
              <a:t>Transition </a:t>
            </a:r>
            <a:r>
              <a:rPr sz="1800" b="1" dirty="0">
                <a:latin typeface="Arial"/>
                <a:cs typeface="Arial"/>
              </a:rPr>
              <a:t>– weeks </a:t>
            </a:r>
            <a:r>
              <a:rPr sz="1800" b="1" spc="-5" dirty="0">
                <a:latin typeface="Arial"/>
                <a:cs typeface="Arial"/>
              </a:rPr>
              <a:t>1-2 </a:t>
            </a:r>
            <a:r>
              <a:rPr sz="1800" b="1" spc="-10" dirty="0">
                <a:latin typeface="Arial"/>
                <a:cs typeface="Arial"/>
              </a:rPr>
              <a:t>(previously 1-3)</a:t>
            </a:r>
            <a:endParaRPr sz="1800" dirty="0">
              <a:latin typeface="Arial"/>
              <a:cs typeface="Arial"/>
            </a:endParaRPr>
          </a:p>
          <a:p>
            <a:pPr marL="429895" lvl="1" indent="-183515">
              <a:lnSpc>
                <a:spcPct val="100000"/>
              </a:lnSpc>
              <a:spcBef>
                <a:spcPts val="415"/>
              </a:spcBef>
              <a:buChar char="-"/>
              <a:tabLst>
                <a:tab pos="430530" algn="l"/>
              </a:tabLst>
            </a:pPr>
            <a:r>
              <a:rPr sz="1600" spc="-10" dirty="0">
                <a:latin typeface="Arial"/>
                <a:cs typeface="Arial"/>
              </a:rPr>
              <a:t>Create </a:t>
            </a:r>
            <a:r>
              <a:rPr sz="1600" spc="-5" dirty="0">
                <a:latin typeface="Arial"/>
                <a:cs typeface="Arial"/>
              </a:rPr>
              <a:t>a disciplined environment</a:t>
            </a:r>
            <a:endParaRPr sz="1600" dirty="0">
              <a:latin typeface="Arial"/>
              <a:cs typeface="Arial"/>
            </a:endParaRPr>
          </a:p>
          <a:p>
            <a:pPr marL="429895" lvl="1" indent="-183515">
              <a:lnSpc>
                <a:spcPct val="100000"/>
              </a:lnSpc>
              <a:spcBef>
                <a:spcPts val="385"/>
              </a:spcBef>
              <a:buChar char="-"/>
              <a:tabLst>
                <a:tab pos="430530" algn="l"/>
              </a:tabLst>
            </a:pPr>
            <a:r>
              <a:rPr sz="1600" spc="-5" dirty="0">
                <a:latin typeface="Arial"/>
                <a:cs typeface="Arial"/>
              </a:rPr>
              <a:t>Introduction to Marine </a:t>
            </a:r>
            <a:r>
              <a:rPr sz="1600" spc="-10" dirty="0">
                <a:latin typeface="Arial"/>
                <a:cs typeface="Arial"/>
              </a:rPr>
              <a:t>Corps</a:t>
            </a:r>
            <a:r>
              <a:rPr sz="1600" spc="60" dirty="0">
                <a:latin typeface="Arial"/>
                <a:cs typeface="Arial"/>
              </a:rPr>
              <a:t> </a:t>
            </a:r>
            <a:r>
              <a:rPr sz="1600" spc="-5" dirty="0">
                <a:latin typeface="Arial"/>
                <a:cs typeface="Arial"/>
              </a:rPr>
              <a:t>culture</a:t>
            </a:r>
            <a:endParaRPr sz="1600" dirty="0">
              <a:latin typeface="Arial"/>
              <a:cs typeface="Arial"/>
            </a:endParaRPr>
          </a:p>
          <a:p>
            <a:pPr marL="218440" indent="-205740">
              <a:lnSpc>
                <a:spcPct val="100000"/>
              </a:lnSpc>
              <a:spcBef>
                <a:spcPts val="400"/>
              </a:spcBef>
              <a:buFont typeface="Arial"/>
              <a:buChar char="•"/>
              <a:tabLst>
                <a:tab pos="218440" algn="l"/>
              </a:tabLst>
            </a:pPr>
            <a:r>
              <a:rPr sz="1800" b="1" spc="-5" dirty="0">
                <a:latin typeface="Arial"/>
                <a:cs typeface="Arial"/>
              </a:rPr>
              <a:t>Phase </a:t>
            </a:r>
            <a:r>
              <a:rPr sz="1800" b="1" dirty="0">
                <a:latin typeface="Arial"/>
                <a:cs typeface="Arial"/>
              </a:rPr>
              <a:t>III: </a:t>
            </a:r>
            <a:r>
              <a:rPr sz="1800" b="1" spc="-10" dirty="0">
                <a:latin typeface="Arial"/>
                <a:cs typeface="Arial"/>
              </a:rPr>
              <a:t>Adaptation </a:t>
            </a:r>
            <a:r>
              <a:rPr sz="1800" b="1" dirty="0">
                <a:latin typeface="Arial"/>
                <a:cs typeface="Arial"/>
              </a:rPr>
              <a:t>– weeks </a:t>
            </a:r>
            <a:r>
              <a:rPr sz="1800" b="1" spc="-5" dirty="0">
                <a:latin typeface="Arial"/>
                <a:cs typeface="Arial"/>
              </a:rPr>
              <a:t>3-5 </a:t>
            </a:r>
            <a:r>
              <a:rPr sz="1800" b="1" spc="-10" dirty="0">
                <a:latin typeface="Arial"/>
                <a:cs typeface="Arial"/>
              </a:rPr>
              <a:t>(previously</a:t>
            </a:r>
            <a:r>
              <a:rPr sz="1800" b="1" spc="-30" dirty="0">
                <a:latin typeface="Arial"/>
                <a:cs typeface="Arial"/>
              </a:rPr>
              <a:t> </a:t>
            </a:r>
            <a:r>
              <a:rPr sz="1800" b="1" spc="-10" dirty="0">
                <a:latin typeface="Arial"/>
                <a:cs typeface="Arial"/>
              </a:rPr>
              <a:t>4-5)</a:t>
            </a:r>
            <a:endParaRPr sz="1800" dirty="0">
              <a:latin typeface="Arial"/>
              <a:cs typeface="Arial"/>
            </a:endParaRPr>
          </a:p>
          <a:p>
            <a:pPr marL="429895" lvl="1" indent="-183515">
              <a:lnSpc>
                <a:spcPct val="100000"/>
              </a:lnSpc>
              <a:spcBef>
                <a:spcPts val="415"/>
              </a:spcBef>
              <a:buChar char="-"/>
              <a:tabLst>
                <a:tab pos="430530" algn="l"/>
              </a:tabLst>
            </a:pPr>
            <a:r>
              <a:rPr sz="1600" spc="-5" dirty="0">
                <a:latin typeface="Arial"/>
                <a:cs typeface="Arial"/>
              </a:rPr>
              <a:t>Increase responsibility on the billet</a:t>
            </a:r>
            <a:r>
              <a:rPr sz="1600" dirty="0">
                <a:latin typeface="Arial"/>
                <a:cs typeface="Arial"/>
              </a:rPr>
              <a:t> </a:t>
            </a:r>
            <a:r>
              <a:rPr sz="1600" spc="-10" dirty="0">
                <a:latin typeface="Arial"/>
                <a:cs typeface="Arial"/>
              </a:rPr>
              <a:t>holder</a:t>
            </a:r>
            <a:endParaRPr sz="1600" dirty="0">
              <a:latin typeface="Arial"/>
              <a:cs typeface="Arial"/>
            </a:endParaRPr>
          </a:p>
          <a:p>
            <a:pPr marL="429895" lvl="1" indent="-183515">
              <a:lnSpc>
                <a:spcPct val="100000"/>
              </a:lnSpc>
              <a:spcBef>
                <a:spcPts val="385"/>
              </a:spcBef>
              <a:buChar char="-"/>
              <a:tabLst>
                <a:tab pos="430530" algn="l"/>
              </a:tabLst>
            </a:pPr>
            <a:r>
              <a:rPr sz="1600" spc="-5" dirty="0">
                <a:latin typeface="Arial"/>
                <a:cs typeface="Arial"/>
              </a:rPr>
              <a:t>Emphasis on leading </a:t>
            </a:r>
            <a:r>
              <a:rPr sz="1600" spc="-10" dirty="0">
                <a:latin typeface="Arial"/>
                <a:cs typeface="Arial"/>
              </a:rPr>
              <a:t>one’s</a:t>
            </a:r>
            <a:r>
              <a:rPr sz="1600" spc="-25" dirty="0">
                <a:latin typeface="Arial"/>
                <a:cs typeface="Arial"/>
              </a:rPr>
              <a:t> </a:t>
            </a:r>
            <a:r>
              <a:rPr sz="1600" spc="-10" dirty="0">
                <a:latin typeface="Arial"/>
                <a:cs typeface="Arial"/>
              </a:rPr>
              <a:t>peers</a:t>
            </a:r>
            <a:endParaRPr sz="1600" dirty="0">
              <a:latin typeface="Arial"/>
              <a:cs typeface="Arial"/>
            </a:endParaRPr>
          </a:p>
          <a:p>
            <a:pPr marL="218440" indent="-205740">
              <a:lnSpc>
                <a:spcPct val="100000"/>
              </a:lnSpc>
              <a:spcBef>
                <a:spcPts val="400"/>
              </a:spcBef>
              <a:buFont typeface="Arial"/>
              <a:buChar char="•"/>
              <a:tabLst>
                <a:tab pos="218440" algn="l"/>
              </a:tabLst>
            </a:pPr>
            <a:r>
              <a:rPr sz="1800" b="1" spc="-5" dirty="0">
                <a:latin typeface="Arial"/>
                <a:cs typeface="Arial"/>
              </a:rPr>
              <a:t>Phase </a:t>
            </a:r>
            <a:r>
              <a:rPr sz="1800" b="1" spc="-35" dirty="0">
                <a:latin typeface="Arial"/>
                <a:cs typeface="Arial"/>
              </a:rPr>
              <a:t>IV: </a:t>
            </a:r>
            <a:r>
              <a:rPr sz="1800" b="1" spc="-5" dirty="0">
                <a:latin typeface="Arial"/>
                <a:cs typeface="Arial"/>
              </a:rPr>
              <a:t>Decision Making and Execution </a:t>
            </a:r>
            <a:r>
              <a:rPr sz="1800" b="1" dirty="0">
                <a:latin typeface="Arial"/>
                <a:cs typeface="Arial"/>
              </a:rPr>
              <a:t>– weeks</a:t>
            </a:r>
            <a:r>
              <a:rPr sz="1800" b="1" spc="-10" dirty="0">
                <a:latin typeface="Arial"/>
                <a:cs typeface="Arial"/>
              </a:rPr>
              <a:t> </a:t>
            </a:r>
            <a:r>
              <a:rPr sz="1800" b="1" spc="-5" dirty="0">
                <a:latin typeface="Arial"/>
                <a:cs typeface="Arial"/>
              </a:rPr>
              <a:t>6-9</a:t>
            </a:r>
            <a:endParaRPr sz="1800" dirty="0">
              <a:latin typeface="Arial"/>
              <a:cs typeface="Arial"/>
            </a:endParaRPr>
          </a:p>
          <a:p>
            <a:pPr marL="429895" lvl="1" indent="-183515">
              <a:lnSpc>
                <a:spcPct val="100000"/>
              </a:lnSpc>
              <a:spcBef>
                <a:spcPts val="415"/>
              </a:spcBef>
              <a:buChar char="-"/>
              <a:tabLst>
                <a:tab pos="430530" algn="l"/>
              </a:tabLst>
            </a:pPr>
            <a:r>
              <a:rPr sz="1600" spc="-5" dirty="0">
                <a:latin typeface="Arial"/>
                <a:cs typeface="Arial"/>
              </a:rPr>
              <a:t>Practical </a:t>
            </a:r>
            <a:r>
              <a:rPr sz="1600" spc="-10" dirty="0">
                <a:latin typeface="Arial"/>
                <a:cs typeface="Arial"/>
              </a:rPr>
              <a:t>knowledge </a:t>
            </a:r>
            <a:r>
              <a:rPr sz="1600" spc="-5" dirty="0">
                <a:latin typeface="Arial"/>
                <a:cs typeface="Arial"/>
              </a:rPr>
              <a:t>of basic </a:t>
            </a:r>
            <a:r>
              <a:rPr sz="1600" dirty="0">
                <a:latin typeface="Arial"/>
                <a:cs typeface="Arial"/>
              </a:rPr>
              <a:t>tactics </a:t>
            </a:r>
            <a:r>
              <a:rPr sz="1600" spc="-5" dirty="0">
                <a:latin typeface="Arial"/>
                <a:cs typeface="Arial"/>
              </a:rPr>
              <a:t>with exhibited leadership</a:t>
            </a:r>
            <a:r>
              <a:rPr sz="1600" spc="45" dirty="0">
                <a:latin typeface="Arial"/>
                <a:cs typeface="Arial"/>
              </a:rPr>
              <a:t> </a:t>
            </a:r>
            <a:r>
              <a:rPr sz="1600" dirty="0">
                <a:latin typeface="Arial"/>
                <a:cs typeface="Arial"/>
              </a:rPr>
              <a:t>skills</a:t>
            </a:r>
          </a:p>
          <a:p>
            <a:pPr marL="417830" marR="141605" lvl="1" indent="-170815">
              <a:lnSpc>
                <a:spcPct val="120000"/>
              </a:lnSpc>
              <a:spcBef>
                <a:spcPts val="5"/>
              </a:spcBef>
              <a:buChar char="-"/>
              <a:tabLst>
                <a:tab pos="430530" algn="l"/>
              </a:tabLst>
            </a:pPr>
            <a:r>
              <a:rPr sz="1600" spc="-5" dirty="0">
                <a:latin typeface="Arial"/>
                <a:cs typeface="Arial"/>
              </a:rPr>
              <a:t>Major leadership events: Leadership Reaction Course </a:t>
            </a:r>
            <a:r>
              <a:rPr sz="1600" spc="-10" dirty="0">
                <a:latin typeface="Arial"/>
                <a:cs typeface="Arial"/>
              </a:rPr>
              <a:t>(LRC) and  </a:t>
            </a:r>
            <a:r>
              <a:rPr sz="1600" spc="-5" dirty="0">
                <a:latin typeface="Arial"/>
                <a:cs typeface="Arial"/>
              </a:rPr>
              <a:t>Small Unit Leadership Exercise</a:t>
            </a:r>
            <a:r>
              <a:rPr sz="1600" spc="-15" dirty="0">
                <a:latin typeface="Arial"/>
                <a:cs typeface="Arial"/>
              </a:rPr>
              <a:t> </a:t>
            </a:r>
            <a:r>
              <a:rPr sz="1600" spc="-5" dirty="0">
                <a:latin typeface="Arial"/>
                <a:cs typeface="Arial"/>
              </a:rPr>
              <a:t>(SULE)</a:t>
            </a:r>
            <a:endParaRPr sz="1600" dirty="0">
              <a:latin typeface="Arial"/>
              <a:cs typeface="Arial"/>
            </a:endParaRPr>
          </a:p>
          <a:p>
            <a:pPr marL="218440" indent="-205740">
              <a:lnSpc>
                <a:spcPct val="100000"/>
              </a:lnSpc>
              <a:spcBef>
                <a:spcPts val="395"/>
              </a:spcBef>
              <a:buFont typeface="Arial"/>
              <a:buChar char="•"/>
              <a:tabLst>
                <a:tab pos="218440" algn="l"/>
              </a:tabLst>
            </a:pPr>
            <a:r>
              <a:rPr sz="1800" b="1" spc="-5" dirty="0">
                <a:latin typeface="Arial"/>
                <a:cs typeface="Arial"/>
              </a:rPr>
              <a:t>Phase </a:t>
            </a:r>
            <a:r>
              <a:rPr sz="1800" b="1" spc="-50" dirty="0">
                <a:latin typeface="Arial"/>
                <a:cs typeface="Arial"/>
              </a:rPr>
              <a:t>V: </a:t>
            </a:r>
            <a:r>
              <a:rPr sz="1800" b="1" spc="-5" dirty="0">
                <a:latin typeface="Arial"/>
                <a:cs typeface="Arial"/>
              </a:rPr>
              <a:t>Mentoring and Out-Processing </a:t>
            </a:r>
            <a:r>
              <a:rPr sz="1800" b="1" dirty="0">
                <a:latin typeface="Arial"/>
                <a:cs typeface="Arial"/>
              </a:rPr>
              <a:t>– week</a:t>
            </a:r>
            <a:r>
              <a:rPr sz="1800" b="1" spc="15" dirty="0">
                <a:latin typeface="Arial"/>
                <a:cs typeface="Arial"/>
              </a:rPr>
              <a:t> </a:t>
            </a:r>
            <a:r>
              <a:rPr sz="1800" b="1" spc="-10" dirty="0">
                <a:latin typeface="Arial"/>
                <a:cs typeface="Arial"/>
              </a:rPr>
              <a:t>10</a:t>
            </a:r>
            <a:endParaRPr sz="1800" dirty="0">
              <a:latin typeface="Arial"/>
              <a:cs typeface="Arial"/>
            </a:endParaRPr>
          </a:p>
          <a:p>
            <a:pPr marL="533400" lvl="1" indent="-287020">
              <a:lnSpc>
                <a:spcPct val="100000"/>
              </a:lnSpc>
              <a:spcBef>
                <a:spcPts val="420"/>
              </a:spcBef>
              <a:buChar char="-"/>
              <a:tabLst>
                <a:tab pos="533400" algn="l"/>
                <a:tab pos="534035" algn="l"/>
              </a:tabLst>
            </a:pPr>
            <a:r>
              <a:rPr sz="1600" spc="-5" dirty="0">
                <a:latin typeface="Arial"/>
                <a:cs typeface="Arial"/>
              </a:rPr>
              <a:t>Mentoring, orienting, </a:t>
            </a:r>
            <a:r>
              <a:rPr sz="1600" spc="-10" dirty="0">
                <a:latin typeface="Arial"/>
                <a:cs typeface="Arial"/>
              </a:rPr>
              <a:t>and preparing </a:t>
            </a:r>
            <a:r>
              <a:rPr sz="1600" spc="-5" dirty="0">
                <a:latin typeface="Arial"/>
                <a:cs typeface="Arial"/>
              </a:rPr>
              <a:t>for steps </a:t>
            </a:r>
            <a:r>
              <a:rPr sz="1600" spc="-10" dirty="0">
                <a:latin typeface="Arial"/>
                <a:cs typeface="Arial"/>
              </a:rPr>
              <a:t>after</a:t>
            </a:r>
            <a:r>
              <a:rPr sz="1600" spc="114" dirty="0">
                <a:latin typeface="Arial"/>
                <a:cs typeface="Arial"/>
              </a:rPr>
              <a:t> </a:t>
            </a:r>
            <a:r>
              <a:rPr sz="1600" spc="-10" dirty="0">
                <a:latin typeface="Arial"/>
                <a:cs typeface="Arial"/>
              </a:rPr>
              <a:t>OCS</a:t>
            </a:r>
            <a:endParaRPr sz="1600" dirty="0">
              <a:latin typeface="Arial"/>
              <a:cs typeface="Arial"/>
            </a:endParaRPr>
          </a:p>
          <a:p>
            <a:pPr marL="533400" lvl="1" indent="-287020">
              <a:lnSpc>
                <a:spcPct val="100000"/>
              </a:lnSpc>
              <a:spcBef>
                <a:spcPts val="380"/>
              </a:spcBef>
              <a:buChar char="-"/>
              <a:tabLst>
                <a:tab pos="533400" algn="l"/>
                <a:tab pos="534035" algn="l"/>
              </a:tabLst>
            </a:pPr>
            <a:r>
              <a:rPr sz="1600" spc="-10" dirty="0">
                <a:latin typeface="Arial"/>
                <a:cs typeface="Arial"/>
              </a:rPr>
              <a:t>Graduation and</a:t>
            </a:r>
            <a:r>
              <a:rPr sz="1600" spc="25" dirty="0">
                <a:latin typeface="Arial"/>
                <a:cs typeface="Arial"/>
              </a:rPr>
              <a:t> </a:t>
            </a:r>
            <a:r>
              <a:rPr sz="1600" spc="-5" dirty="0">
                <a:latin typeface="Arial"/>
                <a:cs typeface="Arial"/>
              </a:rPr>
              <a:t>Commissioning</a:t>
            </a:r>
            <a:endParaRPr sz="1600" dirty="0">
              <a:latin typeface="Arial"/>
              <a:cs typeface="Arial"/>
            </a:endParaRPr>
          </a:p>
        </p:txBody>
      </p:sp>
      <p:sp>
        <p:nvSpPr>
          <p:cNvPr id="6" name="object 6"/>
          <p:cNvSpPr/>
          <p:nvPr/>
        </p:nvSpPr>
        <p:spPr>
          <a:xfrm>
            <a:off x="6858000" y="1240536"/>
            <a:ext cx="2130552" cy="142646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853428" y="1235963"/>
            <a:ext cx="2139950" cy="1435735"/>
          </a:xfrm>
          <a:custGeom>
            <a:avLst/>
            <a:gdLst/>
            <a:ahLst/>
            <a:cxnLst/>
            <a:rect l="l" t="t" r="r" b="b"/>
            <a:pathLst>
              <a:path w="2139950" h="1435735">
                <a:moveTo>
                  <a:pt x="0" y="0"/>
                </a:moveTo>
                <a:lnTo>
                  <a:pt x="2139696" y="0"/>
                </a:lnTo>
                <a:lnTo>
                  <a:pt x="2139696" y="1435608"/>
                </a:lnTo>
                <a:lnTo>
                  <a:pt x="0" y="1435608"/>
                </a:lnTo>
                <a:lnTo>
                  <a:pt x="0" y="0"/>
                </a:lnTo>
                <a:close/>
              </a:path>
            </a:pathLst>
          </a:custGeom>
          <a:ln w="9144">
            <a:solidFill>
              <a:srgbClr val="000000"/>
            </a:solidFill>
          </a:ln>
        </p:spPr>
        <p:txBody>
          <a:bodyPr wrap="square" lIns="0" tIns="0" rIns="0" bIns="0" rtlCol="0"/>
          <a:lstStyle/>
          <a:p>
            <a:endParaRPr/>
          </a:p>
        </p:txBody>
      </p:sp>
      <p:sp>
        <p:nvSpPr>
          <p:cNvPr id="8" name="object 8"/>
          <p:cNvSpPr/>
          <p:nvPr/>
        </p:nvSpPr>
        <p:spPr>
          <a:xfrm>
            <a:off x="6858000" y="2663952"/>
            <a:ext cx="2130552" cy="144779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853428" y="2659379"/>
            <a:ext cx="2139950" cy="1457325"/>
          </a:xfrm>
          <a:custGeom>
            <a:avLst/>
            <a:gdLst/>
            <a:ahLst/>
            <a:cxnLst/>
            <a:rect l="l" t="t" r="r" b="b"/>
            <a:pathLst>
              <a:path w="2139950" h="1457325">
                <a:moveTo>
                  <a:pt x="0" y="0"/>
                </a:moveTo>
                <a:lnTo>
                  <a:pt x="2139696" y="0"/>
                </a:lnTo>
                <a:lnTo>
                  <a:pt x="2139696" y="1456944"/>
                </a:lnTo>
                <a:lnTo>
                  <a:pt x="0" y="1456944"/>
                </a:lnTo>
                <a:lnTo>
                  <a:pt x="0" y="0"/>
                </a:lnTo>
                <a:close/>
              </a:path>
            </a:pathLst>
          </a:custGeom>
          <a:ln w="9144">
            <a:solidFill>
              <a:srgbClr val="000000"/>
            </a:solidFill>
          </a:ln>
        </p:spPr>
        <p:txBody>
          <a:bodyPr wrap="square" lIns="0" tIns="0" rIns="0" bIns="0" rtlCol="0"/>
          <a:lstStyle/>
          <a:p>
            <a:endParaRPr/>
          </a:p>
        </p:txBody>
      </p:sp>
      <p:sp>
        <p:nvSpPr>
          <p:cNvPr id="10" name="object 10"/>
          <p:cNvSpPr/>
          <p:nvPr/>
        </p:nvSpPr>
        <p:spPr>
          <a:xfrm>
            <a:off x="6858000" y="4111752"/>
            <a:ext cx="2130552" cy="1434083"/>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853428" y="4107179"/>
            <a:ext cx="2139950" cy="1443355"/>
          </a:xfrm>
          <a:custGeom>
            <a:avLst/>
            <a:gdLst/>
            <a:ahLst/>
            <a:cxnLst/>
            <a:rect l="l" t="t" r="r" b="b"/>
            <a:pathLst>
              <a:path w="2139950" h="1443354">
                <a:moveTo>
                  <a:pt x="0" y="0"/>
                </a:moveTo>
                <a:lnTo>
                  <a:pt x="2139696" y="0"/>
                </a:lnTo>
                <a:lnTo>
                  <a:pt x="2139696" y="1443228"/>
                </a:lnTo>
                <a:lnTo>
                  <a:pt x="0" y="1443228"/>
                </a:lnTo>
                <a:lnTo>
                  <a:pt x="0" y="0"/>
                </a:lnTo>
                <a:close/>
              </a:path>
            </a:pathLst>
          </a:custGeom>
          <a:ln w="9144">
            <a:solidFill>
              <a:srgbClr val="000000"/>
            </a:solidFill>
          </a:ln>
        </p:spPr>
        <p:txBody>
          <a:bodyPr wrap="square" lIns="0" tIns="0" rIns="0" bIns="0" rtlCol="0"/>
          <a:lstStyle/>
          <a:p>
            <a:endParaRPr/>
          </a:p>
        </p:txBody>
      </p:sp>
      <p:sp>
        <p:nvSpPr>
          <p:cNvPr id="12" name="object 12"/>
          <p:cNvSpPr txBox="1">
            <a:spLocks noGrp="1"/>
          </p:cNvSpPr>
          <p:nvPr>
            <p:ph type="title"/>
          </p:nvPr>
        </p:nvSpPr>
        <p:spPr>
          <a:xfrm>
            <a:off x="1066800" y="253651"/>
            <a:ext cx="7010400" cy="505267"/>
          </a:xfrm>
          <a:prstGeom prst="rect">
            <a:avLst/>
          </a:prstGeom>
        </p:spPr>
        <p:txBody>
          <a:bodyPr vert="horz" wrap="square" lIns="0" tIns="12700" rIns="0" bIns="0" rtlCol="0">
            <a:spAutoFit/>
          </a:bodyPr>
          <a:lstStyle/>
          <a:p>
            <a:pPr marL="12700">
              <a:lnSpc>
                <a:spcPct val="100000"/>
              </a:lnSpc>
              <a:spcBef>
                <a:spcPts val="100"/>
              </a:spcBef>
            </a:pPr>
            <a:r>
              <a:rPr spc="-30" dirty="0"/>
              <a:t>Training</a:t>
            </a:r>
            <a:r>
              <a:rPr spc="-80" dirty="0"/>
              <a:t> </a:t>
            </a:r>
            <a:r>
              <a:rPr spc="-5" dirty="0" smtClean="0"/>
              <a:t>Phases</a:t>
            </a:r>
            <a:r>
              <a:rPr lang="en-US" spc="-5" dirty="0" smtClean="0"/>
              <a:t> (10 weeks)</a:t>
            </a:r>
            <a:endParaRPr spc="-5" dirty="0"/>
          </a:p>
        </p:txBody>
      </p:sp>
    </p:spTree>
    <p:extLst>
      <p:ext uri="{BB962C8B-B14F-4D97-AF65-F5344CB8AC3E}">
        <p14:creationId xmlns:p14="http://schemas.microsoft.com/office/powerpoint/2010/main" val="1860137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0600"/>
            <a:ext cx="9144000" cy="24993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976365" y="5670041"/>
            <a:ext cx="3154680" cy="1188720"/>
          </a:xfrm>
          <a:custGeom>
            <a:avLst/>
            <a:gdLst/>
            <a:ahLst/>
            <a:cxnLst/>
            <a:rect l="l" t="t" r="r" b="b"/>
            <a:pathLst>
              <a:path w="3154679" h="1188720">
                <a:moveTo>
                  <a:pt x="0" y="0"/>
                </a:moveTo>
                <a:lnTo>
                  <a:pt x="3154680" y="0"/>
                </a:lnTo>
                <a:lnTo>
                  <a:pt x="3154680" y="1188720"/>
                </a:lnTo>
                <a:lnTo>
                  <a:pt x="0" y="1188720"/>
                </a:lnTo>
                <a:lnTo>
                  <a:pt x="0" y="0"/>
                </a:lnTo>
                <a:close/>
              </a:path>
            </a:pathLst>
          </a:custGeom>
          <a:ln w="25908">
            <a:solidFill>
              <a:srgbClr val="000000"/>
            </a:solidFill>
          </a:ln>
        </p:spPr>
        <p:txBody>
          <a:bodyPr wrap="square" lIns="0" tIns="0" rIns="0" bIns="0" rtlCol="0"/>
          <a:lstStyle/>
          <a:p>
            <a:endParaRPr/>
          </a:p>
        </p:txBody>
      </p:sp>
      <p:sp>
        <p:nvSpPr>
          <p:cNvPr id="4" name="object 4"/>
          <p:cNvSpPr/>
          <p:nvPr/>
        </p:nvSpPr>
        <p:spPr>
          <a:xfrm>
            <a:off x="457962" y="2754629"/>
            <a:ext cx="8077200" cy="0"/>
          </a:xfrm>
          <a:custGeom>
            <a:avLst/>
            <a:gdLst/>
            <a:ahLst/>
            <a:cxnLst/>
            <a:rect l="l" t="t" r="r" b="b"/>
            <a:pathLst>
              <a:path w="8077200">
                <a:moveTo>
                  <a:pt x="0" y="0"/>
                </a:moveTo>
                <a:lnTo>
                  <a:pt x="8077200" y="0"/>
                </a:lnTo>
              </a:path>
            </a:pathLst>
          </a:custGeom>
          <a:ln w="50292">
            <a:solidFill>
              <a:srgbClr val="000000"/>
            </a:solidFill>
            <a:prstDash val="lgDash"/>
          </a:ln>
        </p:spPr>
        <p:txBody>
          <a:bodyPr wrap="square" lIns="0" tIns="0" rIns="0" bIns="0" rtlCol="0"/>
          <a:lstStyle/>
          <a:p>
            <a:endParaRPr/>
          </a:p>
        </p:txBody>
      </p:sp>
      <p:sp>
        <p:nvSpPr>
          <p:cNvPr id="5" name="object 5"/>
          <p:cNvSpPr/>
          <p:nvPr/>
        </p:nvSpPr>
        <p:spPr>
          <a:xfrm>
            <a:off x="471677" y="4142994"/>
            <a:ext cx="8077200" cy="0"/>
          </a:xfrm>
          <a:custGeom>
            <a:avLst/>
            <a:gdLst/>
            <a:ahLst/>
            <a:cxnLst/>
            <a:rect l="l" t="t" r="r" b="b"/>
            <a:pathLst>
              <a:path w="8077200">
                <a:moveTo>
                  <a:pt x="0" y="0"/>
                </a:moveTo>
                <a:lnTo>
                  <a:pt x="8077200" y="0"/>
                </a:lnTo>
              </a:path>
            </a:pathLst>
          </a:custGeom>
          <a:ln w="50292">
            <a:solidFill>
              <a:srgbClr val="000000"/>
            </a:solidFill>
            <a:prstDash val="lgDash"/>
          </a:ln>
        </p:spPr>
        <p:txBody>
          <a:bodyPr wrap="square" lIns="0" tIns="0" rIns="0" bIns="0" rtlCol="0"/>
          <a:lstStyle/>
          <a:p>
            <a:endParaRPr/>
          </a:p>
        </p:txBody>
      </p:sp>
      <p:sp>
        <p:nvSpPr>
          <p:cNvPr id="6" name="object 6"/>
          <p:cNvSpPr txBox="1"/>
          <p:nvPr/>
        </p:nvSpPr>
        <p:spPr>
          <a:xfrm>
            <a:off x="548088" y="1418055"/>
            <a:ext cx="13595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IN-PROCESSING</a:t>
            </a:r>
            <a:r>
              <a:rPr sz="900" spc="-25" dirty="0">
                <a:latin typeface="Arial"/>
                <a:cs typeface="Arial"/>
              </a:rPr>
              <a:t> </a:t>
            </a:r>
            <a:r>
              <a:rPr sz="900" spc="-5" dirty="0">
                <a:latin typeface="Arial"/>
                <a:cs typeface="Arial"/>
              </a:rPr>
              <a:t>PHASE</a:t>
            </a:r>
            <a:endParaRPr sz="900">
              <a:latin typeface="Arial"/>
              <a:cs typeface="Arial"/>
            </a:endParaRPr>
          </a:p>
        </p:txBody>
      </p:sp>
      <p:sp>
        <p:nvSpPr>
          <p:cNvPr id="7" name="object 7"/>
          <p:cNvSpPr txBox="1"/>
          <p:nvPr/>
        </p:nvSpPr>
        <p:spPr>
          <a:xfrm>
            <a:off x="2586400" y="1418055"/>
            <a:ext cx="113665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TRANSITION</a:t>
            </a:r>
            <a:r>
              <a:rPr sz="900" spc="-35" dirty="0">
                <a:latin typeface="Arial"/>
                <a:cs typeface="Arial"/>
              </a:rPr>
              <a:t> </a:t>
            </a:r>
            <a:r>
              <a:rPr sz="900" spc="-5" dirty="0">
                <a:latin typeface="Arial"/>
                <a:cs typeface="Arial"/>
              </a:rPr>
              <a:t>PHASE</a:t>
            </a:r>
            <a:endParaRPr sz="900">
              <a:latin typeface="Arial"/>
              <a:cs typeface="Arial"/>
            </a:endParaRPr>
          </a:p>
        </p:txBody>
      </p:sp>
      <p:sp>
        <p:nvSpPr>
          <p:cNvPr id="8" name="object 8"/>
          <p:cNvSpPr txBox="1"/>
          <p:nvPr/>
        </p:nvSpPr>
        <p:spPr>
          <a:xfrm>
            <a:off x="7309848" y="1423198"/>
            <a:ext cx="117538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ADAPTATION</a:t>
            </a:r>
            <a:r>
              <a:rPr sz="900" spc="-25" dirty="0">
                <a:latin typeface="Arial"/>
                <a:cs typeface="Arial"/>
              </a:rPr>
              <a:t> </a:t>
            </a:r>
            <a:r>
              <a:rPr sz="900" spc="-5" dirty="0">
                <a:latin typeface="Arial"/>
                <a:cs typeface="Arial"/>
              </a:rPr>
              <a:t>PHASE</a:t>
            </a:r>
            <a:endParaRPr sz="900">
              <a:latin typeface="Arial"/>
              <a:cs typeface="Arial"/>
            </a:endParaRPr>
          </a:p>
        </p:txBody>
      </p:sp>
      <p:sp>
        <p:nvSpPr>
          <p:cNvPr id="9" name="object 9"/>
          <p:cNvSpPr txBox="1"/>
          <p:nvPr/>
        </p:nvSpPr>
        <p:spPr>
          <a:xfrm>
            <a:off x="2298593" y="2833089"/>
            <a:ext cx="24517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DECISION </a:t>
            </a:r>
            <a:r>
              <a:rPr sz="900" spc="-10" dirty="0">
                <a:latin typeface="Arial"/>
                <a:cs typeface="Arial"/>
              </a:rPr>
              <a:t>MAKING </a:t>
            </a:r>
            <a:r>
              <a:rPr sz="900" spc="-5" dirty="0">
                <a:latin typeface="Arial"/>
                <a:cs typeface="Arial"/>
              </a:rPr>
              <a:t>AND </a:t>
            </a:r>
            <a:r>
              <a:rPr sz="900" spc="-10" dirty="0">
                <a:latin typeface="Arial"/>
                <a:cs typeface="Arial"/>
              </a:rPr>
              <a:t>EXECUTION</a:t>
            </a:r>
            <a:r>
              <a:rPr sz="900" spc="50" dirty="0">
                <a:latin typeface="Arial"/>
                <a:cs typeface="Arial"/>
              </a:rPr>
              <a:t> </a:t>
            </a:r>
            <a:r>
              <a:rPr sz="900" spc="-5" dirty="0">
                <a:latin typeface="Arial"/>
                <a:cs typeface="Arial"/>
              </a:rPr>
              <a:t>PHASE</a:t>
            </a:r>
            <a:endParaRPr sz="900">
              <a:latin typeface="Arial"/>
              <a:cs typeface="Arial"/>
            </a:endParaRPr>
          </a:p>
        </p:txBody>
      </p:sp>
      <p:sp>
        <p:nvSpPr>
          <p:cNvPr id="10" name="object 10"/>
          <p:cNvSpPr txBox="1"/>
          <p:nvPr/>
        </p:nvSpPr>
        <p:spPr>
          <a:xfrm>
            <a:off x="4246608" y="4235550"/>
            <a:ext cx="251523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MENTORSHIP AND OUTPROCESSING</a:t>
            </a:r>
            <a:r>
              <a:rPr sz="900" spc="25" dirty="0">
                <a:latin typeface="Arial"/>
                <a:cs typeface="Arial"/>
              </a:rPr>
              <a:t> </a:t>
            </a:r>
            <a:r>
              <a:rPr sz="900" spc="-5" dirty="0">
                <a:latin typeface="Arial"/>
                <a:cs typeface="Arial"/>
              </a:rPr>
              <a:t>PHASE</a:t>
            </a:r>
            <a:endParaRPr sz="900">
              <a:latin typeface="Arial"/>
              <a:cs typeface="Arial"/>
            </a:endParaRPr>
          </a:p>
        </p:txBody>
      </p:sp>
      <p:sp>
        <p:nvSpPr>
          <p:cNvPr id="11" name="object 11"/>
          <p:cNvSpPr/>
          <p:nvPr/>
        </p:nvSpPr>
        <p:spPr>
          <a:xfrm>
            <a:off x="530351" y="1615440"/>
            <a:ext cx="1395983" cy="900683"/>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57783" y="1632204"/>
            <a:ext cx="1289303" cy="75742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88263" y="1635251"/>
            <a:ext cx="1280160" cy="784860"/>
          </a:xfrm>
          <a:custGeom>
            <a:avLst/>
            <a:gdLst/>
            <a:ahLst/>
            <a:cxnLst/>
            <a:rect l="l" t="t" r="r" b="b"/>
            <a:pathLst>
              <a:path w="1280160" h="784860">
                <a:moveTo>
                  <a:pt x="0" y="0"/>
                </a:moveTo>
                <a:lnTo>
                  <a:pt x="1280160" y="0"/>
                </a:lnTo>
                <a:lnTo>
                  <a:pt x="1280160" y="784860"/>
                </a:lnTo>
                <a:lnTo>
                  <a:pt x="0" y="784860"/>
                </a:lnTo>
                <a:lnTo>
                  <a:pt x="0" y="0"/>
                </a:lnTo>
                <a:close/>
              </a:path>
            </a:pathLst>
          </a:custGeom>
          <a:solidFill>
            <a:srgbClr val="A6A6A6"/>
          </a:solidFill>
        </p:spPr>
        <p:txBody>
          <a:bodyPr wrap="square" lIns="0" tIns="0" rIns="0" bIns="0" rtlCol="0"/>
          <a:lstStyle/>
          <a:p>
            <a:endParaRPr/>
          </a:p>
        </p:txBody>
      </p:sp>
      <p:sp>
        <p:nvSpPr>
          <p:cNvPr id="14" name="object 14"/>
          <p:cNvSpPr txBox="1"/>
          <p:nvPr/>
        </p:nvSpPr>
        <p:spPr>
          <a:xfrm>
            <a:off x="588263" y="1635251"/>
            <a:ext cx="1280160" cy="784860"/>
          </a:xfrm>
          <a:prstGeom prst="rect">
            <a:avLst/>
          </a:prstGeom>
          <a:ln w="9144">
            <a:solidFill>
              <a:srgbClr val="3399FF"/>
            </a:solidFill>
          </a:ln>
        </p:spPr>
        <p:txBody>
          <a:bodyPr vert="horz" wrap="square" lIns="0" tIns="43180" rIns="0" bIns="0" rtlCol="0">
            <a:spAutoFit/>
          </a:bodyPr>
          <a:lstStyle/>
          <a:p>
            <a:pPr marL="90170" marR="134620">
              <a:lnSpc>
                <a:spcPct val="100000"/>
              </a:lnSpc>
              <a:spcBef>
                <a:spcPts val="340"/>
              </a:spcBef>
            </a:pPr>
            <a:r>
              <a:rPr sz="900" dirty="0">
                <a:latin typeface="Arial"/>
                <a:cs typeface="Arial"/>
              </a:rPr>
              <a:t>Admin</a:t>
            </a:r>
            <a:r>
              <a:rPr sz="900" spc="-90" dirty="0">
                <a:latin typeface="Arial"/>
                <a:cs typeface="Arial"/>
              </a:rPr>
              <a:t> </a:t>
            </a:r>
            <a:r>
              <a:rPr sz="900" dirty="0">
                <a:latin typeface="Arial"/>
                <a:cs typeface="Arial"/>
              </a:rPr>
              <a:t>In-processing  </a:t>
            </a:r>
            <a:r>
              <a:rPr sz="900" spc="-5" dirty="0">
                <a:latin typeface="Arial"/>
                <a:cs typeface="Arial"/>
              </a:rPr>
              <a:t>Medical </a:t>
            </a:r>
            <a:r>
              <a:rPr sz="900" dirty="0">
                <a:latin typeface="Arial"/>
                <a:cs typeface="Arial"/>
              </a:rPr>
              <a:t>Screening  </a:t>
            </a:r>
            <a:r>
              <a:rPr sz="900" spc="-5" dirty="0">
                <a:latin typeface="Arial"/>
                <a:cs typeface="Arial"/>
              </a:rPr>
              <a:t>Moment </a:t>
            </a:r>
            <a:r>
              <a:rPr sz="900" dirty="0">
                <a:latin typeface="Arial"/>
                <a:cs typeface="Arial"/>
              </a:rPr>
              <a:t>of </a:t>
            </a:r>
            <a:r>
              <a:rPr sz="900" spc="-5" dirty="0">
                <a:latin typeface="Arial"/>
                <a:cs typeface="Arial"/>
              </a:rPr>
              <a:t>Truth  </a:t>
            </a:r>
            <a:r>
              <a:rPr sz="900" dirty="0">
                <a:latin typeface="Arial"/>
                <a:cs typeface="Arial"/>
              </a:rPr>
              <a:t>Initial</a:t>
            </a:r>
            <a:r>
              <a:rPr sz="900" spc="-25" dirty="0">
                <a:latin typeface="Arial"/>
                <a:cs typeface="Arial"/>
              </a:rPr>
              <a:t> </a:t>
            </a:r>
            <a:r>
              <a:rPr sz="900" spc="-5" dirty="0">
                <a:latin typeface="Arial"/>
                <a:cs typeface="Arial"/>
              </a:rPr>
              <a:t>PFT</a:t>
            </a:r>
            <a:endParaRPr sz="900" dirty="0">
              <a:latin typeface="Arial"/>
              <a:cs typeface="Arial"/>
            </a:endParaRPr>
          </a:p>
        </p:txBody>
      </p:sp>
      <p:sp>
        <p:nvSpPr>
          <p:cNvPr id="15" name="object 15"/>
          <p:cNvSpPr txBox="1"/>
          <p:nvPr/>
        </p:nvSpPr>
        <p:spPr>
          <a:xfrm>
            <a:off x="1061232" y="2477691"/>
            <a:ext cx="331470" cy="162560"/>
          </a:xfrm>
          <a:prstGeom prst="rect">
            <a:avLst/>
          </a:prstGeom>
        </p:spPr>
        <p:txBody>
          <a:bodyPr vert="horz" wrap="square" lIns="0" tIns="12700" rIns="0" bIns="0" rtlCol="0">
            <a:spAutoFit/>
          </a:bodyPr>
          <a:lstStyle/>
          <a:p>
            <a:pPr marL="12700">
              <a:lnSpc>
                <a:spcPct val="100000"/>
              </a:lnSpc>
              <a:spcBef>
                <a:spcPts val="100"/>
              </a:spcBef>
            </a:pPr>
            <a:r>
              <a:rPr sz="900" dirty="0">
                <a:latin typeface="Arial"/>
                <a:cs typeface="Arial"/>
              </a:rPr>
              <a:t>IP</a:t>
            </a:r>
            <a:r>
              <a:rPr sz="900" spc="-70" dirty="0">
                <a:latin typeface="Arial"/>
                <a:cs typeface="Arial"/>
              </a:rPr>
              <a:t> </a:t>
            </a:r>
            <a:r>
              <a:rPr sz="900" dirty="0">
                <a:latin typeface="Arial"/>
                <a:cs typeface="Arial"/>
              </a:rPr>
              <a:t>1-4</a:t>
            </a:r>
            <a:endParaRPr sz="900">
              <a:latin typeface="Arial"/>
              <a:cs typeface="Arial"/>
            </a:endParaRPr>
          </a:p>
        </p:txBody>
      </p:sp>
      <p:sp>
        <p:nvSpPr>
          <p:cNvPr id="16" name="object 16"/>
          <p:cNvSpPr/>
          <p:nvPr/>
        </p:nvSpPr>
        <p:spPr>
          <a:xfrm>
            <a:off x="2502408" y="1618488"/>
            <a:ext cx="1304543" cy="90068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2529839" y="1635252"/>
            <a:ext cx="1191767" cy="620267"/>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2560320" y="1638300"/>
            <a:ext cx="1188720" cy="784860"/>
          </a:xfrm>
          <a:prstGeom prst="rect">
            <a:avLst/>
          </a:prstGeom>
          <a:solidFill>
            <a:srgbClr val="92D050"/>
          </a:solidFill>
          <a:ln w="9144">
            <a:solidFill>
              <a:srgbClr val="000000"/>
            </a:solidFill>
          </a:ln>
        </p:spPr>
        <p:txBody>
          <a:bodyPr vert="horz" wrap="square" lIns="0" tIns="43180" rIns="0" bIns="0" rtlCol="0">
            <a:spAutoFit/>
          </a:bodyPr>
          <a:lstStyle/>
          <a:p>
            <a:pPr marL="90805" marR="141605">
              <a:lnSpc>
                <a:spcPct val="100000"/>
              </a:lnSpc>
              <a:spcBef>
                <a:spcPts val="340"/>
              </a:spcBef>
            </a:pPr>
            <a:r>
              <a:rPr sz="900" dirty="0">
                <a:latin typeface="Arial"/>
                <a:cs typeface="Arial"/>
              </a:rPr>
              <a:t>Pick-up </a:t>
            </a:r>
            <a:r>
              <a:rPr sz="900" spc="-5" dirty="0">
                <a:latin typeface="Arial"/>
                <a:cs typeface="Arial"/>
              </a:rPr>
              <a:t>Brief  </a:t>
            </a:r>
            <a:r>
              <a:rPr sz="900" dirty="0">
                <a:latin typeface="Arial"/>
                <a:cs typeface="Arial"/>
              </a:rPr>
              <a:t>Armory Issue  </a:t>
            </a:r>
            <a:r>
              <a:rPr sz="900" spc="-5" dirty="0">
                <a:latin typeface="Arial"/>
                <a:cs typeface="Arial"/>
              </a:rPr>
              <a:t>Transition</a:t>
            </a:r>
            <a:r>
              <a:rPr sz="900" spc="-40" dirty="0">
                <a:latin typeface="Arial"/>
                <a:cs typeface="Arial"/>
              </a:rPr>
              <a:t> </a:t>
            </a:r>
            <a:r>
              <a:rPr sz="900" spc="-5" dirty="0">
                <a:latin typeface="Arial"/>
                <a:cs typeface="Arial"/>
              </a:rPr>
              <a:t>Training</a:t>
            </a:r>
            <a:endParaRPr sz="900">
              <a:latin typeface="Arial"/>
              <a:cs typeface="Arial"/>
            </a:endParaRPr>
          </a:p>
        </p:txBody>
      </p:sp>
      <p:sp>
        <p:nvSpPr>
          <p:cNvPr id="19" name="object 19"/>
          <p:cNvSpPr txBox="1"/>
          <p:nvPr/>
        </p:nvSpPr>
        <p:spPr>
          <a:xfrm>
            <a:off x="2966492" y="2475579"/>
            <a:ext cx="37592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5" dirty="0">
                <a:latin typeface="Arial"/>
                <a:cs typeface="Arial"/>
              </a:rPr>
              <a:t> </a:t>
            </a:r>
            <a:r>
              <a:rPr sz="900" dirty="0">
                <a:latin typeface="Arial"/>
                <a:cs typeface="Arial"/>
              </a:rPr>
              <a:t>1-4</a:t>
            </a:r>
            <a:endParaRPr sz="900">
              <a:latin typeface="Arial"/>
              <a:cs typeface="Arial"/>
            </a:endParaRPr>
          </a:p>
        </p:txBody>
      </p:sp>
      <p:sp>
        <p:nvSpPr>
          <p:cNvPr id="20" name="object 20"/>
          <p:cNvSpPr/>
          <p:nvPr/>
        </p:nvSpPr>
        <p:spPr>
          <a:xfrm>
            <a:off x="2017014" y="1940814"/>
            <a:ext cx="365760" cy="152400"/>
          </a:xfrm>
          <a:custGeom>
            <a:avLst/>
            <a:gdLst/>
            <a:ahLst/>
            <a:cxnLst/>
            <a:rect l="l" t="t" r="r" b="b"/>
            <a:pathLst>
              <a:path w="365760" h="152400">
                <a:moveTo>
                  <a:pt x="289560" y="0"/>
                </a:moveTo>
                <a:lnTo>
                  <a:pt x="289560" y="38100"/>
                </a:lnTo>
                <a:lnTo>
                  <a:pt x="0" y="38100"/>
                </a:lnTo>
                <a:lnTo>
                  <a:pt x="0" y="114300"/>
                </a:lnTo>
                <a:lnTo>
                  <a:pt x="289560" y="114300"/>
                </a:lnTo>
                <a:lnTo>
                  <a:pt x="289560" y="152400"/>
                </a:lnTo>
                <a:lnTo>
                  <a:pt x="365760" y="76200"/>
                </a:lnTo>
                <a:lnTo>
                  <a:pt x="289560" y="0"/>
                </a:lnTo>
                <a:close/>
              </a:path>
            </a:pathLst>
          </a:custGeom>
          <a:solidFill>
            <a:srgbClr val="000000"/>
          </a:solidFill>
        </p:spPr>
        <p:txBody>
          <a:bodyPr wrap="square" lIns="0" tIns="0" rIns="0" bIns="0" rtlCol="0"/>
          <a:lstStyle/>
          <a:p>
            <a:endParaRPr/>
          </a:p>
        </p:txBody>
      </p:sp>
      <p:sp>
        <p:nvSpPr>
          <p:cNvPr id="21" name="object 21"/>
          <p:cNvSpPr/>
          <p:nvPr/>
        </p:nvSpPr>
        <p:spPr>
          <a:xfrm>
            <a:off x="2017014" y="1940814"/>
            <a:ext cx="365760" cy="152400"/>
          </a:xfrm>
          <a:custGeom>
            <a:avLst/>
            <a:gdLst/>
            <a:ahLst/>
            <a:cxnLst/>
            <a:rect l="l" t="t" r="r" b="b"/>
            <a:pathLst>
              <a:path w="365760" h="152400">
                <a:moveTo>
                  <a:pt x="0" y="38100"/>
                </a:moveTo>
                <a:lnTo>
                  <a:pt x="289560" y="38100"/>
                </a:lnTo>
                <a:lnTo>
                  <a:pt x="289560" y="0"/>
                </a:lnTo>
                <a:lnTo>
                  <a:pt x="365760" y="76200"/>
                </a:lnTo>
                <a:lnTo>
                  <a:pt x="289560" y="152400"/>
                </a:lnTo>
                <a:lnTo>
                  <a:pt x="289560" y="114300"/>
                </a:lnTo>
                <a:lnTo>
                  <a:pt x="0" y="114300"/>
                </a:lnTo>
                <a:lnTo>
                  <a:pt x="0" y="38100"/>
                </a:lnTo>
                <a:close/>
              </a:path>
            </a:pathLst>
          </a:custGeom>
          <a:ln w="25908">
            <a:solidFill>
              <a:srgbClr val="000000"/>
            </a:solidFill>
          </a:ln>
        </p:spPr>
        <p:txBody>
          <a:bodyPr wrap="square" lIns="0" tIns="0" rIns="0" bIns="0" rtlCol="0"/>
          <a:lstStyle/>
          <a:p>
            <a:endParaRPr/>
          </a:p>
        </p:txBody>
      </p:sp>
      <p:sp>
        <p:nvSpPr>
          <p:cNvPr id="22" name="object 22"/>
          <p:cNvSpPr/>
          <p:nvPr/>
        </p:nvSpPr>
        <p:spPr>
          <a:xfrm>
            <a:off x="8658606" y="2449829"/>
            <a:ext cx="337185" cy="1043940"/>
          </a:xfrm>
          <a:custGeom>
            <a:avLst/>
            <a:gdLst/>
            <a:ahLst/>
            <a:cxnLst/>
            <a:rect l="l" t="t" r="r" b="b"/>
            <a:pathLst>
              <a:path w="337184" h="1043939">
                <a:moveTo>
                  <a:pt x="84200" y="875538"/>
                </a:moveTo>
                <a:lnTo>
                  <a:pt x="0" y="959738"/>
                </a:lnTo>
                <a:lnTo>
                  <a:pt x="84200" y="1043940"/>
                </a:lnTo>
                <a:lnTo>
                  <a:pt x="84200" y="1001839"/>
                </a:lnTo>
                <a:lnTo>
                  <a:pt x="283171" y="1001839"/>
                </a:lnTo>
                <a:lnTo>
                  <a:pt x="304046" y="997624"/>
                </a:lnTo>
                <a:lnTo>
                  <a:pt x="321094" y="986129"/>
                </a:lnTo>
                <a:lnTo>
                  <a:pt x="332588" y="969081"/>
                </a:lnTo>
                <a:lnTo>
                  <a:pt x="336803" y="948207"/>
                </a:lnTo>
                <a:lnTo>
                  <a:pt x="336803" y="917638"/>
                </a:lnTo>
                <a:lnTo>
                  <a:pt x="84200" y="917638"/>
                </a:lnTo>
                <a:lnTo>
                  <a:pt x="84200" y="875538"/>
                </a:lnTo>
                <a:close/>
              </a:path>
              <a:path w="337184" h="1043939">
                <a:moveTo>
                  <a:pt x="336803" y="0"/>
                </a:moveTo>
                <a:lnTo>
                  <a:pt x="252602" y="0"/>
                </a:lnTo>
                <a:lnTo>
                  <a:pt x="252602" y="917638"/>
                </a:lnTo>
                <a:lnTo>
                  <a:pt x="336803" y="917638"/>
                </a:lnTo>
                <a:lnTo>
                  <a:pt x="336803" y="0"/>
                </a:lnTo>
                <a:close/>
              </a:path>
            </a:pathLst>
          </a:custGeom>
          <a:solidFill>
            <a:srgbClr val="000000"/>
          </a:solidFill>
        </p:spPr>
        <p:txBody>
          <a:bodyPr wrap="square" lIns="0" tIns="0" rIns="0" bIns="0" rtlCol="0"/>
          <a:lstStyle/>
          <a:p>
            <a:endParaRPr/>
          </a:p>
        </p:txBody>
      </p:sp>
      <p:sp>
        <p:nvSpPr>
          <p:cNvPr id="23" name="object 23"/>
          <p:cNvSpPr/>
          <p:nvPr/>
        </p:nvSpPr>
        <p:spPr>
          <a:xfrm>
            <a:off x="8658606" y="2449829"/>
            <a:ext cx="337185" cy="1043940"/>
          </a:xfrm>
          <a:custGeom>
            <a:avLst/>
            <a:gdLst/>
            <a:ahLst/>
            <a:cxnLst/>
            <a:rect l="l" t="t" r="r" b="b"/>
            <a:pathLst>
              <a:path w="337184" h="1043939">
                <a:moveTo>
                  <a:pt x="336803" y="0"/>
                </a:moveTo>
                <a:lnTo>
                  <a:pt x="336803" y="948207"/>
                </a:lnTo>
                <a:lnTo>
                  <a:pt x="332588" y="969081"/>
                </a:lnTo>
                <a:lnTo>
                  <a:pt x="321094" y="986129"/>
                </a:lnTo>
                <a:lnTo>
                  <a:pt x="304046" y="997624"/>
                </a:lnTo>
                <a:lnTo>
                  <a:pt x="283171" y="1001839"/>
                </a:lnTo>
                <a:lnTo>
                  <a:pt x="84200" y="1001839"/>
                </a:lnTo>
                <a:lnTo>
                  <a:pt x="84200" y="1043940"/>
                </a:lnTo>
                <a:lnTo>
                  <a:pt x="0" y="959738"/>
                </a:lnTo>
                <a:lnTo>
                  <a:pt x="84200" y="875538"/>
                </a:lnTo>
                <a:lnTo>
                  <a:pt x="84200" y="917638"/>
                </a:lnTo>
                <a:lnTo>
                  <a:pt x="252602" y="917638"/>
                </a:lnTo>
                <a:lnTo>
                  <a:pt x="252602" y="0"/>
                </a:lnTo>
                <a:lnTo>
                  <a:pt x="336803" y="0"/>
                </a:lnTo>
                <a:close/>
              </a:path>
            </a:pathLst>
          </a:custGeom>
          <a:ln w="25908">
            <a:solidFill>
              <a:srgbClr val="000000"/>
            </a:solidFill>
          </a:ln>
        </p:spPr>
        <p:txBody>
          <a:bodyPr wrap="square" lIns="0" tIns="0" rIns="0" bIns="0" rtlCol="0"/>
          <a:lstStyle/>
          <a:p>
            <a:endParaRPr/>
          </a:p>
        </p:txBody>
      </p:sp>
      <p:sp>
        <p:nvSpPr>
          <p:cNvPr id="24" name="object 24"/>
          <p:cNvSpPr/>
          <p:nvPr/>
        </p:nvSpPr>
        <p:spPr>
          <a:xfrm>
            <a:off x="4389120" y="1623060"/>
            <a:ext cx="2218943" cy="900683"/>
          </a:xfrm>
          <a:prstGeom prst="rect">
            <a:avLst/>
          </a:prstGeom>
          <a:blipFill>
            <a:blip r:embed="rId8" cstate="print"/>
            <a:stretch>
              <a:fillRect/>
            </a:stretch>
          </a:blipFill>
        </p:spPr>
        <p:txBody>
          <a:bodyPr wrap="square" lIns="0" tIns="0" rIns="0" bIns="0" rtlCol="0"/>
          <a:lstStyle/>
          <a:p>
            <a:endParaRPr/>
          </a:p>
        </p:txBody>
      </p:sp>
      <p:sp>
        <p:nvSpPr>
          <p:cNvPr id="25" name="object 25"/>
          <p:cNvSpPr/>
          <p:nvPr/>
        </p:nvSpPr>
        <p:spPr>
          <a:xfrm>
            <a:off x="4416552" y="1638300"/>
            <a:ext cx="2144267" cy="758951"/>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4447032" y="1642872"/>
            <a:ext cx="2103120" cy="784860"/>
          </a:xfrm>
          <a:custGeom>
            <a:avLst/>
            <a:gdLst/>
            <a:ahLst/>
            <a:cxnLst/>
            <a:rect l="l" t="t" r="r" b="b"/>
            <a:pathLst>
              <a:path w="2103120" h="784860">
                <a:moveTo>
                  <a:pt x="0" y="0"/>
                </a:moveTo>
                <a:lnTo>
                  <a:pt x="2103119" y="0"/>
                </a:lnTo>
                <a:lnTo>
                  <a:pt x="2103119" y="784860"/>
                </a:lnTo>
                <a:lnTo>
                  <a:pt x="0" y="784860"/>
                </a:lnTo>
                <a:lnTo>
                  <a:pt x="0" y="0"/>
                </a:lnTo>
                <a:close/>
              </a:path>
            </a:pathLst>
          </a:custGeom>
          <a:solidFill>
            <a:srgbClr val="92D050"/>
          </a:solidFill>
        </p:spPr>
        <p:txBody>
          <a:bodyPr wrap="square" lIns="0" tIns="0" rIns="0" bIns="0" rtlCol="0"/>
          <a:lstStyle/>
          <a:p>
            <a:endParaRPr/>
          </a:p>
        </p:txBody>
      </p:sp>
      <p:sp>
        <p:nvSpPr>
          <p:cNvPr id="27" name="object 27"/>
          <p:cNvSpPr txBox="1"/>
          <p:nvPr/>
        </p:nvSpPr>
        <p:spPr>
          <a:xfrm>
            <a:off x="4447032" y="1642872"/>
            <a:ext cx="2103120" cy="784860"/>
          </a:xfrm>
          <a:prstGeom prst="rect">
            <a:avLst/>
          </a:prstGeom>
          <a:ln w="9144">
            <a:solidFill>
              <a:srgbClr val="000000"/>
            </a:solidFill>
          </a:ln>
        </p:spPr>
        <p:txBody>
          <a:bodyPr vert="horz" wrap="square" lIns="0" tIns="42544" rIns="0" bIns="0" rtlCol="0">
            <a:spAutoFit/>
          </a:bodyPr>
          <a:lstStyle/>
          <a:p>
            <a:pPr marL="91440">
              <a:lnSpc>
                <a:spcPct val="100000"/>
              </a:lnSpc>
              <a:spcBef>
                <a:spcPts val="334"/>
              </a:spcBef>
            </a:pPr>
            <a:r>
              <a:rPr sz="900" dirty="0">
                <a:latin typeface="Arial"/>
                <a:cs typeface="Arial"/>
              </a:rPr>
              <a:t>Intro to Hike</a:t>
            </a:r>
            <a:r>
              <a:rPr sz="900" spc="-40" dirty="0">
                <a:latin typeface="Arial"/>
                <a:cs typeface="Arial"/>
              </a:rPr>
              <a:t> </a:t>
            </a:r>
            <a:r>
              <a:rPr sz="900" spc="-5" dirty="0">
                <a:latin typeface="Arial"/>
                <a:cs typeface="Arial"/>
              </a:rPr>
              <a:t>Program</a:t>
            </a:r>
            <a:endParaRPr sz="900" dirty="0">
              <a:latin typeface="Arial"/>
              <a:cs typeface="Arial"/>
            </a:endParaRPr>
          </a:p>
          <a:p>
            <a:pPr marL="91440" marR="103505">
              <a:lnSpc>
                <a:spcPct val="100000"/>
              </a:lnSpc>
            </a:pPr>
            <a:r>
              <a:rPr sz="900" spc="-5" dirty="0">
                <a:latin typeface="Arial"/>
                <a:cs typeface="Arial"/>
              </a:rPr>
              <a:t>Safe </a:t>
            </a:r>
            <a:r>
              <a:rPr sz="900" dirty="0">
                <a:latin typeface="Arial"/>
                <a:cs typeface="Arial"/>
              </a:rPr>
              <a:t>Weapons </a:t>
            </a:r>
            <a:r>
              <a:rPr sz="900" spc="-5" dirty="0">
                <a:latin typeface="Arial"/>
                <a:cs typeface="Arial"/>
              </a:rPr>
              <a:t>Handling </a:t>
            </a:r>
            <a:r>
              <a:rPr sz="900" spc="-10" dirty="0">
                <a:latin typeface="Arial"/>
                <a:cs typeface="Arial"/>
              </a:rPr>
              <a:t>Exam  </a:t>
            </a:r>
            <a:r>
              <a:rPr sz="900" spc="-5" dirty="0">
                <a:latin typeface="Arial"/>
                <a:cs typeface="Arial"/>
              </a:rPr>
              <a:t>Buddy-Pair </a:t>
            </a:r>
            <a:r>
              <a:rPr sz="900" dirty="0">
                <a:latin typeface="Arial"/>
                <a:cs typeface="Arial"/>
              </a:rPr>
              <a:t>Fire &amp; </a:t>
            </a:r>
            <a:r>
              <a:rPr sz="900" spc="-5" dirty="0">
                <a:latin typeface="Arial"/>
                <a:cs typeface="Arial"/>
              </a:rPr>
              <a:t>Movement </a:t>
            </a:r>
            <a:r>
              <a:rPr sz="900" dirty="0">
                <a:latin typeface="Arial"/>
                <a:cs typeface="Arial"/>
              </a:rPr>
              <a:t>Course  Fire </a:t>
            </a:r>
            <a:r>
              <a:rPr sz="900" spc="-5" dirty="0">
                <a:latin typeface="Arial"/>
                <a:cs typeface="Arial"/>
              </a:rPr>
              <a:t>Team </a:t>
            </a:r>
            <a:r>
              <a:rPr sz="900" dirty="0">
                <a:latin typeface="Arial"/>
                <a:cs typeface="Arial"/>
              </a:rPr>
              <a:t>Assault</a:t>
            </a:r>
            <a:r>
              <a:rPr sz="900" spc="-50" dirty="0">
                <a:latin typeface="Arial"/>
                <a:cs typeface="Arial"/>
              </a:rPr>
              <a:t> </a:t>
            </a:r>
            <a:r>
              <a:rPr sz="900" dirty="0">
                <a:latin typeface="Arial"/>
                <a:cs typeface="Arial"/>
              </a:rPr>
              <a:t>Course</a:t>
            </a:r>
          </a:p>
        </p:txBody>
      </p:sp>
      <p:sp>
        <p:nvSpPr>
          <p:cNvPr id="28" name="object 28"/>
          <p:cNvSpPr txBox="1"/>
          <p:nvPr/>
        </p:nvSpPr>
        <p:spPr>
          <a:xfrm>
            <a:off x="5278194" y="2461708"/>
            <a:ext cx="44005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5-11</a:t>
            </a:r>
            <a:endParaRPr sz="900">
              <a:latin typeface="Arial"/>
              <a:cs typeface="Arial"/>
            </a:endParaRPr>
          </a:p>
        </p:txBody>
      </p:sp>
      <p:sp>
        <p:nvSpPr>
          <p:cNvPr id="29" name="object 29"/>
          <p:cNvSpPr/>
          <p:nvPr/>
        </p:nvSpPr>
        <p:spPr>
          <a:xfrm>
            <a:off x="7191756" y="1623060"/>
            <a:ext cx="1395983" cy="900683"/>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7219188" y="1638300"/>
            <a:ext cx="1107947" cy="896111"/>
          </a:xfrm>
          <a:prstGeom prst="rect">
            <a:avLst/>
          </a:prstGeom>
          <a:blipFill>
            <a:blip r:embed="rId10" cstate="print"/>
            <a:stretch>
              <a:fillRect/>
            </a:stretch>
          </a:blipFill>
        </p:spPr>
        <p:txBody>
          <a:bodyPr wrap="square" lIns="0" tIns="0" rIns="0" bIns="0" rtlCol="0"/>
          <a:lstStyle/>
          <a:p>
            <a:endParaRPr/>
          </a:p>
        </p:txBody>
      </p:sp>
      <p:sp>
        <p:nvSpPr>
          <p:cNvPr id="31" name="object 31"/>
          <p:cNvSpPr txBox="1"/>
          <p:nvPr/>
        </p:nvSpPr>
        <p:spPr>
          <a:xfrm>
            <a:off x="7249668" y="1642872"/>
            <a:ext cx="1280160" cy="784860"/>
          </a:xfrm>
          <a:prstGeom prst="rect">
            <a:avLst/>
          </a:prstGeom>
          <a:solidFill>
            <a:srgbClr val="FFC000"/>
          </a:solidFill>
          <a:ln w="9144">
            <a:solidFill>
              <a:srgbClr val="000000"/>
            </a:solidFill>
          </a:ln>
        </p:spPr>
        <p:txBody>
          <a:bodyPr vert="horz" wrap="square" lIns="0" tIns="42544" rIns="0" bIns="0" rtlCol="0">
            <a:spAutoFit/>
          </a:bodyPr>
          <a:lstStyle/>
          <a:p>
            <a:pPr marL="90805" marR="563880">
              <a:lnSpc>
                <a:spcPct val="100000"/>
              </a:lnSpc>
              <a:spcBef>
                <a:spcPts val="334"/>
              </a:spcBef>
            </a:pPr>
            <a:r>
              <a:rPr sz="900" spc="-10" dirty="0">
                <a:latin typeface="Arial"/>
                <a:cs typeface="Arial"/>
              </a:rPr>
              <a:t>Exam </a:t>
            </a:r>
            <a:r>
              <a:rPr sz="900" dirty="0">
                <a:latin typeface="Arial"/>
                <a:cs typeface="Arial"/>
              </a:rPr>
              <a:t>1  Intro to</a:t>
            </a:r>
            <a:r>
              <a:rPr sz="900" spc="-114" dirty="0">
                <a:latin typeface="Arial"/>
                <a:cs typeface="Arial"/>
              </a:rPr>
              <a:t> </a:t>
            </a:r>
            <a:r>
              <a:rPr sz="900" dirty="0">
                <a:latin typeface="Arial"/>
                <a:cs typeface="Arial"/>
              </a:rPr>
              <a:t>Hike  </a:t>
            </a:r>
            <a:r>
              <a:rPr sz="900" spc="-5" dirty="0">
                <a:latin typeface="Arial"/>
                <a:cs typeface="Arial"/>
              </a:rPr>
              <a:t>LRC</a:t>
            </a:r>
            <a:r>
              <a:rPr sz="900" spc="-15" dirty="0">
                <a:latin typeface="Arial"/>
                <a:cs typeface="Arial"/>
              </a:rPr>
              <a:t> </a:t>
            </a:r>
            <a:r>
              <a:rPr sz="900" dirty="0">
                <a:latin typeface="Arial"/>
                <a:cs typeface="Arial"/>
              </a:rPr>
              <a:t>1</a:t>
            </a:r>
            <a:endParaRPr sz="900">
              <a:latin typeface="Arial"/>
              <a:cs typeface="Arial"/>
            </a:endParaRPr>
          </a:p>
          <a:p>
            <a:pPr marL="90805" marR="316230">
              <a:lnSpc>
                <a:spcPct val="100000"/>
              </a:lnSpc>
            </a:pPr>
            <a:r>
              <a:rPr sz="900" dirty="0">
                <a:latin typeface="Arial"/>
                <a:cs typeface="Arial"/>
              </a:rPr>
              <a:t>Intro to </a:t>
            </a:r>
            <a:r>
              <a:rPr sz="900" spc="-5" dirty="0">
                <a:latin typeface="Arial"/>
                <a:cs typeface="Arial"/>
              </a:rPr>
              <a:t>Op</a:t>
            </a:r>
            <a:r>
              <a:rPr sz="900" spc="-90" dirty="0">
                <a:latin typeface="Arial"/>
                <a:cs typeface="Arial"/>
              </a:rPr>
              <a:t> </a:t>
            </a:r>
            <a:r>
              <a:rPr sz="900" spc="-5" dirty="0">
                <a:latin typeface="Arial"/>
                <a:cs typeface="Arial"/>
              </a:rPr>
              <a:t>Order  </a:t>
            </a:r>
            <a:r>
              <a:rPr sz="900" dirty="0">
                <a:latin typeface="Arial"/>
                <a:cs typeface="Arial"/>
              </a:rPr>
              <a:t>Combat</a:t>
            </a:r>
            <a:r>
              <a:rPr sz="900" spc="-55" dirty="0">
                <a:latin typeface="Arial"/>
                <a:cs typeface="Arial"/>
              </a:rPr>
              <a:t> </a:t>
            </a:r>
            <a:r>
              <a:rPr sz="900" dirty="0">
                <a:latin typeface="Arial"/>
                <a:cs typeface="Arial"/>
              </a:rPr>
              <a:t>Course</a:t>
            </a:r>
            <a:endParaRPr sz="900">
              <a:latin typeface="Arial"/>
              <a:cs typeface="Arial"/>
            </a:endParaRPr>
          </a:p>
        </p:txBody>
      </p:sp>
      <p:sp>
        <p:nvSpPr>
          <p:cNvPr id="32" name="object 32"/>
          <p:cNvSpPr/>
          <p:nvPr/>
        </p:nvSpPr>
        <p:spPr>
          <a:xfrm>
            <a:off x="7104888" y="3040379"/>
            <a:ext cx="1487423" cy="900683"/>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7132319" y="3057144"/>
            <a:ext cx="1124711" cy="894587"/>
          </a:xfrm>
          <a:prstGeom prst="rect">
            <a:avLst/>
          </a:prstGeom>
          <a:blipFill>
            <a:blip r:embed="rId12" cstate="print"/>
            <a:stretch>
              <a:fillRect/>
            </a:stretch>
          </a:blipFill>
        </p:spPr>
        <p:txBody>
          <a:bodyPr wrap="square" lIns="0" tIns="0" rIns="0" bIns="0" rtlCol="0"/>
          <a:lstStyle/>
          <a:p>
            <a:endParaRPr/>
          </a:p>
        </p:txBody>
      </p:sp>
      <p:sp>
        <p:nvSpPr>
          <p:cNvPr id="34" name="object 34"/>
          <p:cNvSpPr txBox="1"/>
          <p:nvPr/>
        </p:nvSpPr>
        <p:spPr>
          <a:xfrm>
            <a:off x="7162800" y="3060192"/>
            <a:ext cx="1371600" cy="784860"/>
          </a:xfrm>
          <a:prstGeom prst="rect">
            <a:avLst/>
          </a:prstGeom>
          <a:solidFill>
            <a:srgbClr val="FFC000"/>
          </a:solidFill>
          <a:ln w="9144">
            <a:solidFill>
              <a:srgbClr val="000000"/>
            </a:solidFill>
          </a:ln>
        </p:spPr>
        <p:txBody>
          <a:bodyPr vert="horz" wrap="square" lIns="0" tIns="42545" rIns="0" bIns="0" rtlCol="0">
            <a:spAutoFit/>
          </a:bodyPr>
          <a:lstStyle/>
          <a:p>
            <a:pPr marL="91440" marR="681355">
              <a:lnSpc>
                <a:spcPct val="100000"/>
              </a:lnSpc>
              <a:spcBef>
                <a:spcPts val="335"/>
              </a:spcBef>
            </a:pPr>
            <a:r>
              <a:rPr sz="900" spc="-5" dirty="0">
                <a:latin typeface="Arial"/>
                <a:cs typeface="Arial"/>
              </a:rPr>
              <a:t>DOR</a:t>
            </a:r>
            <a:r>
              <a:rPr sz="900" spc="-75" dirty="0">
                <a:latin typeface="Arial"/>
                <a:cs typeface="Arial"/>
              </a:rPr>
              <a:t> </a:t>
            </a:r>
            <a:r>
              <a:rPr sz="900" spc="-5" dirty="0">
                <a:latin typeface="Arial"/>
                <a:cs typeface="Arial"/>
              </a:rPr>
              <a:t>Board  </a:t>
            </a:r>
            <a:r>
              <a:rPr sz="900" spc="-10" dirty="0">
                <a:latin typeface="Arial"/>
                <a:cs typeface="Arial"/>
              </a:rPr>
              <a:t>Exam </a:t>
            </a:r>
            <a:r>
              <a:rPr sz="900" dirty="0">
                <a:latin typeface="Arial"/>
                <a:cs typeface="Arial"/>
              </a:rPr>
              <a:t>2</a:t>
            </a:r>
            <a:endParaRPr sz="900">
              <a:latin typeface="Arial"/>
              <a:cs typeface="Arial"/>
            </a:endParaRPr>
          </a:p>
          <a:p>
            <a:pPr marL="91440" marR="699770">
              <a:lnSpc>
                <a:spcPct val="100000"/>
              </a:lnSpc>
            </a:pPr>
            <a:r>
              <a:rPr sz="900" spc="-5" dirty="0">
                <a:latin typeface="Arial"/>
                <a:cs typeface="Arial"/>
              </a:rPr>
              <a:t>4-Mile</a:t>
            </a:r>
            <a:r>
              <a:rPr sz="900" spc="-75" dirty="0">
                <a:latin typeface="Arial"/>
                <a:cs typeface="Arial"/>
              </a:rPr>
              <a:t> </a:t>
            </a:r>
            <a:r>
              <a:rPr sz="900" dirty="0">
                <a:latin typeface="Arial"/>
                <a:cs typeface="Arial"/>
              </a:rPr>
              <a:t>Hike  </a:t>
            </a:r>
            <a:r>
              <a:rPr sz="900" spc="-5" dirty="0">
                <a:latin typeface="Arial"/>
                <a:cs typeface="Arial"/>
              </a:rPr>
              <a:t>LRC</a:t>
            </a:r>
            <a:r>
              <a:rPr sz="900" spc="-15" dirty="0">
                <a:latin typeface="Arial"/>
                <a:cs typeface="Arial"/>
              </a:rPr>
              <a:t> </a:t>
            </a:r>
            <a:r>
              <a:rPr sz="900" dirty="0">
                <a:latin typeface="Arial"/>
                <a:cs typeface="Arial"/>
              </a:rPr>
              <a:t>2</a:t>
            </a:r>
            <a:endParaRPr sz="900">
              <a:latin typeface="Arial"/>
              <a:cs typeface="Arial"/>
            </a:endParaRPr>
          </a:p>
          <a:p>
            <a:pPr marL="91440">
              <a:lnSpc>
                <a:spcPct val="100000"/>
              </a:lnSpc>
            </a:pPr>
            <a:r>
              <a:rPr sz="900" dirty="0">
                <a:latin typeface="Arial"/>
                <a:cs typeface="Arial"/>
              </a:rPr>
              <a:t>Intermediate</a:t>
            </a:r>
            <a:r>
              <a:rPr sz="900" spc="-55" dirty="0">
                <a:latin typeface="Arial"/>
                <a:cs typeface="Arial"/>
              </a:rPr>
              <a:t> </a:t>
            </a:r>
            <a:r>
              <a:rPr sz="900" spc="-5" dirty="0">
                <a:latin typeface="Arial"/>
                <a:cs typeface="Arial"/>
              </a:rPr>
              <a:t>PFT</a:t>
            </a:r>
            <a:endParaRPr sz="900">
              <a:latin typeface="Arial"/>
              <a:cs typeface="Arial"/>
            </a:endParaRPr>
          </a:p>
        </p:txBody>
      </p:sp>
      <p:sp>
        <p:nvSpPr>
          <p:cNvPr id="35" name="object 35"/>
          <p:cNvSpPr txBox="1"/>
          <p:nvPr/>
        </p:nvSpPr>
        <p:spPr>
          <a:xfrm>
            <a:off x="7637818" y="2460900"/>
            <a:ext cx="5041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12-18</a:t>
            </a:r>
            <a:endParaRPr sz="900">
              <a:latin typeface="Arial"/>
              <a:cs typeface="Arial"/>
            </a:endParaRPr>
          </a:p>
        </p:txBody>
      </p:sp>
      <p:sp>
        <p:nvSpPr>
          <p:cNvPr id="36" name="object 36"/>
          <p:cNvSpPr txBox="1"/>
          <p:nvPr/>
        </p:nvSpPr>
        <p:spPr>
          <a:xfrm>
            <a:off x="7591869" y="3886907"/>
            <a:ext cx="5041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19-25</a:t>
            </a:r>
            <a:endParaRPr sz="900">
              <a:latin typeface="Arial"/>
              <a:cs typeface="Arial"/>
            </a:endParaRPr>
          </a:p>
        </p:txBody>
      </p:sp>
      <p:sp>
        <p:nvSpPr>
          <p:cNvPr id="37" name="object 37"/>
          <p:cNvSpPr/>
          <p:nvPr/>
        </p:nvSpPr>
        <p:spPr>
          <a:xfrm>
            <a:off x="93726" y="3877817"/>
            <a:ext cx="364490" cy="1043940"/>
          </a:xfrm>
          <a:custGeom>
            <a:avLst/>
            <a:gdLst/>
            <a:ahLst/>
            <a:cxnLst/>
            <a:rect l="l" t="t" r="r" b="b"/>
            <a:pathLst>
              <a:path w="364490" h="1043939">
                <a:moveTo>
                  <a:pt x="91059" y="0"/>
                </a:moveTo>
                <a:lnTo>
                  <a:pt x="0" y="0"/>
                </a:lnTo>
                <a:lnTo>
                  <a:pt x="0" y="940409"/>
                </a:lnTo>
                <a:lnTo>
                  <a:pt x="4558" y="962984"/>
                </a:lnTo>
                <a:lnTo>
                  <a:pt x="16989" y="981421"/>
                </a:lnTo>
                <a:lnTo>
                  <a:pt x="35425" y="993851"/>
                </a:lnTo>
                <a:lnTo>
                  <a:pt x="58000" y="998410"/>
                </a:lnTo>
                <a:lnTo>
                  <a:pt x="273177" y="998410"/>
                </a:lnTo>
                <a:lnTo>
                  <a:pt x="273177" y="1043939"/>
                </a:lnTo>
                <a:lnTo>
                  <a:pt x="364236" y="952880"/>
                </a:lnTo>
                <a:lnTo>
                  <a:pt x="318706" y="907351"/>
                </a:lnTo>
                <a:lnTo>
                  <a:pt x="91059" y="907351"/>
                </a:lnTo>
                <a:lnTo>
                  <a:pt x="91059" y="0"/>
                </a:lnTo>
                <a:close/>
              </a:path>
              <a:path w="364490" h="1043939">
                <a:moveTo>
                  <a:pt x="273177" y="861821"/>
                </a:moveTo>
                <a:lnTo>
                  <a:pt x="273177" y="907351"/>
                </a:lnTo>
                <a:lnTo>
                  <a:pt x="318706" y="907351"/>
                </a:lnTo>
                <a:lnTo>
                  <a:pt x="273177" y="861821"/>
                </a:lnTo>
                <a:close/>
              </a:path>
            </a:pathLst>
          </a:custGeom>
          <a:solidFill>
            <a:srgbClr val="000000"/>
          </a:solidFill>
        </p:spPr>
        <p:txBody>
          <a:bodyPr wrap="square" lIns="0" tIns="0" rIns="0" bIns="0" rtlCol="0"/>
          <a:lstStyle/>
          <a:p>
            <a:endParaRPr/>
          </a:p>
        </p:txBody>
      </p:sp>
      <p:sp>
        <p:nvSpPr>
          <p:cNvPr id="38" name="object 38"/>
          <p:cNvSpPr/>
          <p:nvPr/>
        </p:nvSpPr>
        <p:spPr>
          <a:xfrm>
            <a:off x="93726" y="3877817"/>
            <a:ext cx="364490" cy="1043940"/>
          </a:xfrm>
          <a:custGeom>
            <a:avLst/>
            <a:gdLst/>
            <a:ahLst/>
            <a:cxnLst/>
            <a:rect l="l" t="t" r="r" b="b"/>
            <a:pathLst>
              <a:path w="364490" h="1043939">
                <a:moveTo>
                  <a:pt x="0" y="0"/>
                </a:moveTo>
                <a:lnTo>
                  <a:pt x="0" y="940409"/>
                </a:lnTo>
                <a:lnTo>
                  <a:pt x="4558" y="962984"/>
                </a:lnTo>
                <a:lnTo>
                  <a:pt x="16989" y="981421"/>
                </a:lnTo>
                <a:lnTo>
                  <a:pt x="35425" y="993851"/>
                </a:lnTo>
                <a:lnTo>
                  <a:pt x="58000" y="998410"/>
                </a:lnTo>
                <a:lnTo>
                  <a:pt x="273177" y="998410"/>
                </a:lnTo>
                <a:lnTo>
                  <a:pt x="273177" y="1043939"/>
                </a:lnTo>
                <a:lnTo>
                  <a:pt x="364236" y="952880"/>
                </a:lnTo>
                <a:lnTo>
                  <a:pt x="273177" y="861821"/>
                </a:lnTo>
                <a:lnTo>
                  <a:pt x="273177" y="907351"/>
                </a:lnTo>
                <a:lnTo>
                  <a:pt x="91059" y="907351"/>
                </a:lnTo>
                <a:lnTo>
                  <a:pt x="91059" y="0"/>
                </a:lnTo>
                <a:lnTo>
                  <a:pt x="0" y="0"/>
                </a:lnTo>
                <a:close/>
              </a:path>
            </a:pathLst>
          </a:custGeom>
          <a:ln w="25907">
            <a:solidFill>
              <a:srgbClr val="000000"/>
            </a:solidFill>
          </a:ln>
        </p:spPr>
        <p:txBody>
          <a:bodyPr wrap="square" lIns="0" tIns="0" rIns="0" bIns="0" rtlCol="0"/>
          <a:lstStyle/>
          <a:p>
            <a:endParaRPr/>
          </a:p>
        </p:txBody>
      </p:sp>
      <p:sp>
        <p:nvSpPr>
          <p:cNvPr id="39" name="object 39"/>
          <p:cNvSpPr/>
          <p:nvPr/>
        </p:nvSpPr>
        <p:spPr>
          <a:xfrm>
            <a:off x="530351" y="3023616"/>
            <a:ext cx="1607819" cy="900683"/>
          </a:xfrm>
          <a:prstGeom prst="rect">
            <a:avLst/>
          </a:prstGeom>
          <a:blipFill>
            <a:blip r:embed="rId13" cstate="print"/>
            <a:stretch>
              <a:fillRect/>
            </a:stretch>
          </a:blipFill>
        </p:spPr>
        <p:txBody>
          <a:bodyPr wrap="square" lIns="0" tIns="0" rIns="0" bIns="0" rtlCol="0"/>
          <a:lstStyle/>
          <a:p>
            <a:endParaRPr/>
          </a:p>
        </p:txBody>
      </p:sp>
      <p:sp>
        <p:nvSpPr>
          <p:cNvPr id="40" name="object 40"/>
          <p:cNvSpPr/>
          <p:nvPr/>
        </p:nvSpPr>
        <p:spPr>
          <a:xfrm>
            <a:off x="557784" y="3038855"/>
            <a:ext cx="1075943" cy="758951"/>
          </a:xfrm>
          <a:prstGeom prst="rect">
            <a:avLst/>
          </a:prstGeom>
          <a:blipFill>
            <a:blip r:embed="rId14" cstate="print"/>
            <a:stretch>
              <a:fillRect/>
            </a:stretch>
          </a:blipFill>
        </p:spPr>
        <p:txBody>
          <a:bodyPr wrap="square" lIns="0" tIns="0" rIns="0" bIns="0" rtlCol="0"/>
          <a:lstStyle/>
          <a:p>
            <a:endParaRPr/>
          </a:p>
        </p:txBody>
      </p:sp>
      <p:sp>
        <p:nvSpPr>
          <p:cNvPr id="41" name="object 41"/>
          <p:cNvSpPr txBox="1"/>
          <p:nvPr/>
        </p:nvSpPr>
        <p:spPr>
          <a:xfrm>
            <a:off x="588263" y="3043427"/>
            <a:ext cx="1492250" cy="784860"/>
          </a:xfrm>
          <a:prstGeom prst="rect">
            <a:avLst/>
          </a:prstGeom>
          <a:solidFill>
            <a:srgbClr val="FF0000"/>
          </a:solidFill>
          <a:ln w="9144">
            <a:solidFill>
              <a:srgbClr val="000000"/>
            </a:solidFill>
          </a:ln>
        </p:spPr>
        <p:txBody>
          <a:bodyPr vert="horz" wrap="square" lIns="0" tIns="41910" rIns="0" bIns="0" rtlCol="0">
            <a:spAutoFit/>
          </a:bodyPr>
          <a:lstStyle/>
          <a:p>
            <a:pPr marL="90170" marR="820419">
              <a:lnSpc>
                <a:spcPct val="100000"/>
              </a:lnSpc>
              <a:spcBef>
                <a:spcPts val="330"/>
              </a:spcBef>
            </a:pPr>
            <a:r>
              <a:rPr sz="900" spc="-10" dirty="0">
                <a:latin typeface="Arial"/>
                <a:cs typeface="Arial"/>
              </a:rPr>
              <a:t>Exam </a:t>
            </a:r>
            <a:r>
              <a:rPr sz="900" dirty="0">
                <a:latin typeface="Arial"/>
                <a:cs typeface="Arial"/>
              </a:rPr>
              <a:t>5  </a:t>
            </a:r>
            <a:r>
              <a:rPr sz="900" spc="-5" dirty="0">
                <a:latin typeface="Arial"/>
                <a:cs typeface="Arial"/>
              </a:rPr>
              <a:t>CFT</a:t>
            </a:r>
            <a:r>
              <a:rPr sz="900" spc="-65" dirty="0">
                <a:latin typeface="Arial"/>
                <a:cs typeface="Arial"/>
              </a:rPr>
              <a:t> </a:t>
            </a:r>
            <a:r>
              <a:rPr sz="900" spc="-5" dirty="0">
                <a:latin typeface="Arial"/>
                <a:cs typeface="Arial"/>
              </a:rPr>
              <a:t>Timed</a:t>
            </a:r>
            <a:endParaRPr sz="900">
              <a:latin typeface="Arial"/>
              <a:cs typeface="Arial"/>
            </a:endParaRPr>
          </a:p>
          <a:p>
            <a:pPr marL="90170">
              <a:lnSpc>
                <a:spcPct val="100000"/>
              </a:lnSpc>
            </a:pPr>
            <a:r>
              <a:rPr sz="900" spc="-5" dirty="0">
                <a:latin typeface="Arial"/>
                <a:cs typeface="Arial"/>
              </a:rPr>
              <a:t>PC </a:t>
            </a:r>
            <a:r>
              <a:rPr sz="900" dirty="0">
                <a:latin typeface="Arial"/>
                <a:cs typeface="Arial"/>
              </a:rPr>
              <a:t>Inspection</a:t>
            </a:r>
            <a:endParaRPr sz="900">
              <a:latin typeface="Arial"/>
              <a:cs typeface="Arial"/>
            </a:endParaRPr>
          </a:p>
          <a:p>
            <a:pPr marL="90170">
              <a:lnSpc>
                <a:spcPct val="100000"/>
              </a:lnSpc>
            </a:pPr>
            <a:r>
              <a:rPr sz="900" dirty="0">
                <a:latin typeface="Arial"/>
                <a:cs typeface="Arial"/>
              </a:rPr>
              <a:t>E-Course</a:t>
            </a:r>
            <a:r>
              <a:rPr sz="900" spc="-25" dirty="0">
                <a:latin typeface="Arial"/>
                <a:cs typeface="Arial"/>
              </a:rPr>
              <a:t> </a:t>
            </a:r>
            <a:r>
              <a:rPr sz="900" spc="-5" dirty="0">
                <a:latin typeface="Arial"/>
                <a:cs typeface="Arial"/>
              </a:rPr>
              <a:t>Timed</a:t>
            </a:r>
            <a:endParaRPr sz="900">
              <a:latin typeface="Arial"/>
              <a:cs typeface="Arial"/>
            </a:endParaRPr>
          </a:p>
        </p:txBody>
      </p:sp>
      <p:sp>
        <p:nvSpPr>
          <p:cNvPr id="42" name="object 42"/>
          <p:cNvSpPr txBox="1"/>
          <p:nvPr/>
        </p:nvSpPr>
        <p:spPr>
          <a:xfrm>
            <a:off x="3282195" y="3852771"/>
            <a:ext cx="5041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33-39</a:t>
            </a:r>
            <a:endParaRPr sz="900">
              <a:latin typeface="Arial"/>
              <a:cs typeface="Arial"/>
            </a:endParaRPr>
          </a:p>
        </p:txBody>
      </p:sp>
      <p:sp>
        <p:nvSpPr>
          <p:cNvPr id="43" name="object 43"/>
          <p:cNvSpPr/>
          <p:nvPr/>
        </p:nvSpPr>
        <p:spPr>
          <a:xfrm>
            <a:off x="2651760" y="4443984"/>
            <a:ext cx="1482851" cy="900683"/>
          </a:xfrm>
          <a:prstGeom prst="rect">
            <a:avLst/>
          </a:prstGeom>
          <a:blipFill>
            <a:blip r:embed="rId15" cstate="print"/>
            <a:stretch>
              <a:fillRect/>
            </a:stretch>
          </a:blipFill>
        </p:spPr>
        <p:txBody>
          <a:bodyPr wrap="square" lIns="0" tIns="0" rIns="0" bIns="0" rtlCol="0"/>
          <a:lstStyle/>
          <a:p>
            <a:endParaRPr/>
          </a:p>
        </p:txBody>
      </p:sp>
      <p:sp>
        <p:nvSpPr>
          <p:cNvPr id="44" name="object 44"/>
          <p:cNvSpPr/>
          <p:nvPr/>
        </p:nvSpPr>
        <p:spPr>
          <a:xfrm>
            <a:off x="2679192" y="4460747"/>
            <a:ext cx="979931" cy="757427"/>
          </a:xfrm>
          <a:prstGeom prst="rect">
            <a:avLst/>
          </a:prstGeom>
          <a:blipFill>
            <a:blip r:embed="rId16" cstate="print"/>
            <a:stretch>
              <a:fillRect/>
            </a:stretch>
          </a:blipFill>
        </p:spPr>
        <p:txBody>
          <a:bodyPr wrap="square" lIns="0" tIns="0" rIns="0" bIns="0" rtlCol="0"/>
          <a:lstStyle/>
          <a:p>
            <a:endParaRPr/>
          </a:p>
        </p:txBody>
      </p:sp>
      <p:sp>
        <p:nvSpPr>
          <p:cNvPr id="45" name="object 45"/>
          <p:cNvSpPr txBox="1"/>
          <p:nvPr/>
        </p:nvSpPr>
        <p:spPr>
          <a:xfrm>
            <a:off x="2709672" y="4463796"/>
            <a:ext cx="1367155" cy="784860"/>
          </a:xfrm>
          <a:prstGeom prst="rect">
            <a:avLst/>
          </a:prstGeom>
          <a:solidFill>
            <a:srgbClr val="FF0000"/>
          </a:solidFill>
          <a:ln w="9144">
            <a:solidFill>
              <a:srgbClr val="000000"/>
            </a:solidFill>
          </a:ln>
        </p:spPr>
        <p:txBody>
          <a:bodyPr vert="horz" wrap="square" lIns="0" tIns="42545" rIns="0" bIns="0" rtlCol="0">
            <a:spAutoFit/>
          </a:bodyPr>
          <a:lstStyle/>
          <a:p>
            <a:pPr marL="90805">
              <a:lnSpc>
                <a:spcPct val="100000"/>
              </a:lnSpc>
              <a:spcBef>
                <a:spcPts val="335"/>
              </a:spcBef>
            </a:pPr>
            <a:r>
              <a:rPr sz="900" spc="-10" dirty="0">
                <a:latin typeface="Arial"/>
                <a:cs typeface="Arial"/>
              </a:rPr>
              <a:t>Exam</a:t>
            </a:r>
            <a:r>
              <a:rPr sz="900" dirty="0">
                <a:latin typeface="Arial"/>
                <a:cs typeface="Arial"/>
              </a:rPr>
              <a:t> 7</a:t>
            </a:r>
            <a:endParaRPr sz="900">
              <a:latin typeface="Arial"/>
              <a:cs typeface="Arial"/>
            </a:endParaRPr>
          </a:p>
          <a:p>
            <a:pPr marL="90805" marR="532130">
              <a:lnSpc>
                <a:spcPct val="100000"/>
              </a:lnSpc>
            </a:pPr>
            <a:r>
              <a:rPr sz="900" dirty="0">
                <a:latin typeface="Arial"/>
                <a:cs typeface="Arial"/>
              </a:rPr>
              <a:t>E-Course</a:t>
            </a:r>
            <a:r>
              <a:rPr sz="900" spc="-95" dirty="0">
                <a:latin typeface="Arial"/>
                <a:cs typeface="Arial"/>
              </a:rPr>
              <a:t> </a:t>
            </a:r>
            <a:r>
              <a:rPr sz="900" spc="-5" dirty="0">
                <a:latin typeface="Arial"/>
                <a:cs typeface="Arial"/>
              </a:rPr>
              <a:t>Test  </a:t>
            </a:r>
            <a:r>
              <a:rPr sz="900" spc="-15" dirty="0">
                <a:latin typeface="Arial"/>
                <a:cs typeface="Arial"/>
              </a:rPr>
              <a:t>NMMC </a:t>
            </a:r>
            <a:r>
              <a:rPr sz="900" spc="-5" dirty="0">
                <a:latin typeface="Arial"/>
                <a:cs typeface="Arial"/>
              </a:rPr>
              <a:t>Tour  </a:t>
            </a:r>
            <a:r>
              <a:rPr sz="900" dirty="0">
                <a:latin typeface="Arial"/>
                <a:cs typeface="Arial"/>
              </a:rPr>
              <a:t>Final</a:t>
            </a:r>
            <a:r>
              <a:rPr sz="900" spc="-35" dirty="0">
                <a:latin typeface="Arial"/>
                <a:cs typeface="Arial"/>
              </a:rPr>
              <a:t> </a:t>
            </a:r>
            <a:r>
              <a:rPr sz="900" spc="-5" dirty="0">
                <a:latin typeface="Arial"/>
                <a:cs typeface="Arial"/>
              </a:rPr>
              <a:t>PRB</a:t>
            </a:r>
            <a:endParaRPr sz="900">
              <a:latin typeface="Arial"/>
              <a:cs typeface="Arial"/>
            </a:endParaRPr>
          </a:p>
        </p:txBody>
      </p:sp>
      <p:sp>
        <p:nvSpPr>
          <p:cNvPr id="46" name="object 46"/>
          <p:cNvSpPr/>
          <p:nvPr/>
        </p:nvSpPr>
        <p:spPr>
          <a:xfrm>
            <a:off x="530352" y="4443984"/>
            <a:ext cx="1606295" cy="900683"/>
          </a:xfrm>
          <a:prstGeom prst="rect">
            <a:avLst/>
          </a:prstGeom>
          <a:blipFill>
            <a:blip r:embed="rId17" cstate="print"/>
            <a:stretch>
              <a:fillRect/>
            </a:stretch>
          </a:blipFill>
        </p:spPr>
        <p:txBody>
          <a:bodyPr wrap="square" lIns="0" tIns="0" rIns="0" bIns="0" rtlCol="0"/>
          <a:lstStyle/>
          <a:p>
            <a:endParaRPr/>
          </a:p>
        </p:txBody>
      </p:sp>
      <p:sp>
        <p:nvSpPr>
          <p:cNvPr id="47" name="object 47"/>
          <p:cNvSpPr/>
          <p:nvPr/>
        </p:nvSpPr>
        <p:spPr>
          <a:xfrm>
            <a:off x="557784" y="4460747"/>
            <a:ext cx="911351" cy="894587"/>
          </a:xfrm>
          <a:prstGeom prst="rect">
            <a:avLst/>
          </a:prstGeom>
          <a:blipFill>
            <a:blip r:embed="rId18" cstate="print"/>
            <a:stretch>
              <a:fillRect/>
            </a:stretch>
          </a:blipFill>
        </p:spPr>
        <p:txBody>
          <a:bodyPr wrap="square" lIns="0" tIns="0" rIns="0" bIns="0" rtlCol="0"/>
          <a:lstStyle/>
          <a:p>
            <a:endParaRPr/>
          </a:p>
        </p:txBody>
      </p:sp>
      <p:sp>
        <p:nvSpPr>
          <p:cNvPr id="48" name="object 48"/>
          <p:cNvSpPr txBox="1"/>
          <p:nvPr/>
        </p:nvSpPr>
        <p:spPr>
          <a:xfrm>
            <a:off x="588263" y="4463796"/>
            <a:ext cx="1490980" cy="784860"/>
          </a:xfrm>
          <a:prstGeom prst="rect">
            <a:avLst/>
          </a:prstGeom>
          <a:solidFill>
            <a:srgbClr val="FF0000"/>
          </a:solidFill>
          <a:ln w="9144">
            <a:solidFill>
              <a:srgbClr val="000000"/>
            </a:solidFill>
          </a:ln>
        </p:spPr>
        <p:txBody>
          <a:bodyPr vert="horz" wrap="square" lIns="0" tIns="42545" rIns="0" bIns="0" rtlCol="0">
            <a:spAutoFit/>
          </a:bodyPr>
          <a:lstStyle/>
          <a:p>
            <a:pPr marL="90170">
              <a:lnSpc>
                <a:spcPct val="100000"/>
              </a:lnSpc>
              <a:spcBef>
                <a:spcPts val="335"/>
              </a:spcBef>
            </a:pPr>
            <a:r>
              <a:rPr sz="900" spc="-10" dirty="0">
                <a:latin typeface="Arial"/>
                <a:cs typeface="Arial"/>
              </a:rPr>
              <a:t>Exam</a:t>
            </a:r>
            <a:r>
              <a:rPr sz="900" spc="-80" dirty="0">
                <a:latin typeface="Arial"/>
                <a:cs typeface="Arial"/>
              </a:rPr>
              <a:t> </a:t>
            </a:r>
            <a:r>
              <a:rPr sz="900" dirty="0">
                <a:latin typeface="Arial"/>
                <a:cs typeface="Arial"/>
              </a:rPr>
              <a:t>6</a:t>
            </a:r>
            <a:endParaRPr sz="900">
              <a:latin typeface="Arial"/>
              <a:cs typeface="Arial"/>
            </a:endParaRPr>
          </a:p>
          <a:p>
            <a:pPr marL="90170" marR="724535">
              <a:lnSpc>
                <a:spcPct val="100000"/>
              </a:lnSpc>
            </a:pPr>
            <a:r>
              <a:rPr sz="900" spc="-5" dirty="0">
                <a:latin typeface="Arial"/>
                <a:cs typeface="Arial"/>
              </a:rPr>
              <a:t>9.3-Mile</a:t>
            </a:r>
            <a:r>
              <a:rPr sz="900" spc="-80" dirty="0">
                <a:latin typeface="Arial"/>
                <a:cs typeface="Arial"/>
              </a:rPr>
              <a:t> </a:t>
            </a:r>
            <a:r>
              <a:rPr sz="900" dirty="0">
                <a:latin typeface="Arial"/>
                <a:cs typeface="Arial"/>
              </a:rPr>
              <a:t>Hike  </a:t>
            </a:r>
            <a:r>
              <a:rPr sz="900" spc="-5" dirty="0">
                <a:latin typeface="Arial"/>
                <a:cs typeface="Arial"/>
              </a:rPr>
              <a:t>SULE</a:t>
            </a:r>
            <a:r>
              <a:rPr sz="900" spc="-10" dirty="0">
                <a:latin typeface="Arial"/>
                <a:cs typeface="Arial"/>
              </a:rPr>
              <a:t> </a:t>
            </a:r>
            <a:r>
              <a:rPr sz="900" dirty="0">
                <a:latin typeface="Arial"/>
                <a:cs typeface="Arial"/>
              </a:rPr>
              <a:t>2</a:t>
            </a:r>
            <a:endParaRPr sz="900">
              <a:latin typeface="Arial"/>
              <a:cs typeface="Arial"/>
            </a:endParaRPr>
          </a:p>
          <a:p>
            <a:pPr marL="90170" marR="890905">
              <a:lnSpc>
                <a:spcPct val="100000"/>
              </a:lnSpc>
            </a:pPr>
            <a:r>
              <a:rPr sz="900" dirty="0">
                <a:latin typeface="Arial"/>
                <a:cs typeface="Arial"/>
              </a:rPr>
              <a:t>Final</a:t>
            </a:r>
            <a:r>
              <a:rPr sz="900" spc="-100" dirty="0">
                <a:latin typeface="Arial"/>
                <a:cs typeface="Arial"/>
              </a:rPr>
              <a:t> </a:t>
            </a:r>
            <a:r>
              <a:rPr sz="900" spc="-5" dirty="0">
                <a:latin typeface="Arial"/>
                <a:cs typeface="Arial"/>
              </a:rPr>
              <a:t>CFT  </a:t>
            </a:r>
            <a:r>
              <a:rPr sz="900" dirty="0">
                <a:latin typeface="Arial"/>
                <a:cs typeface="Arial"/>
              </a:rPr>
              <a:t>Final</a:t>
            </a:r>
            <a:r>
              <a:rPr sz="900" spc="-95" dirty="0">
                <a:latin typeface="Arial"/>
                <a:cs typeface="Arial"/>
              </a:rPr>
              <a:t> </a:t>
            </a:r>
            <a:r>
              <a:rPr sz="900" dirty="0">
                <a:latin typeface="Arial"/>
                <a:cs typeface="Arial"/>
              </a:rPr>
              <a:t>PFT</a:t>
            </a:r>
            <a:endParaRPr sz="900">
              <a:latin typeface="Arial"/>
              <a:cs typeface="Arial"/>
            </a:endParaRPr>
          </a:p>
        </p:txBody>
      </p:sp>
      <p:sp>
        <p:nvSpPr>
          <p:cNvPr id="49" name="object 49"/>
          <p:cNvSpPr txBox="1"/>
          <p:nvPr/>
        </p:nvSpPr>
        <p:spPr>
          <a:xfrm>
            <a:off x="3152465" y="5285548"/>
            <a:ext cx="5041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54-58</a:t>
            </a:r>
            <a:endParaRPr sz="900">
              <a:latin typeface="Arial"/>
              <a:cs typeface="Arial"/>
            </a:endParaRPr>
          </a:p>
        </p:txBody>
      </p:sp>
      <p:sp>
        <p:nvSpPr>
          <p:cNvPr id="50" name="object 50"/>
          <p:cNvSpPr txBox="1"/>
          <p:nvPr/>
        </p:nvSpPr>
        <p:spPr>
          <a:xfrm>
            <a:off x="1085235" y="5285548"/>
            <a:ext cx="5041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47-53</a:t>
            </a:r>
            <a:endParaRPr sz="900">
              <a:latin typeface="Arial"/>
              <a:cs typeface="Arial"/>
            </a:endParaRPr>
          </a:p>
        </p:txBody>
      </p:sp>
      <p:sp>
        <p:nvSpPr>
          <p:cNvPr id="51" name="object 51"/>
          <p:cNvSpPr txBox="1"/>
          <p:nvPr/>
        </p:nvSpPr>
        <p:spPr>
          <a:xfrm>
            <a:off x="7513010" y="5270803"/>
            <a:ext cx="5041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65-66</a:t>
            </a:r>
            <a:endParaRPr sz="900">
              <a:latin typeface="Arial"/>
              <a:cs typeface="Arial"/>
            </a:endParaRPr>
          </a:p>
        </p:txBody>
      </p:sp>
      <p:sp>
        <p:nvSpPr>
          <p:cNvPr id="52" name="object 52"/>
          <p:cNvSpPr/>
          <p:nvPr/>
        </p:nvSpPr>
        <p:spPr>
          <a:xfrm>
            <a:off x="4657344" y="4451603"/>
            <a:ext cx="1761743" cy="900683"/>
          </a:xfrm>
          <a:prstGeom prst="rect">
            <a:avLst/>
          </a:prstGeom>
          <a:blipFill>
            <a:blip r:embed="rId19" cstate="print"/>
            <a:stretch>
              <a:fillRect/>
            </a:stretch>
          </a:blipFill>
        </p:spPr>
        <p:txBody>
          <a:bodyPr wrap="square" lIns="0" tIns="0" rIns="0" bIns="0" rtlCol="0"/>
          <a:lstStyle/>
          <a:p>
            <a:endParaRPr/>
          </a:p>
        </p:txBody>
      </p:sp>
      <p:sp>
        <p:nvSpPr>
          <p:cNvPr id="53" name="object 53"/>
          <p:cNvSpPr/>
          <p:nvPr/>
        </p:nvSpPr>
        <p:spPr>
          <a:xfrm>
            <a:off x="4684776" y="4466844"/>
            <a:ext cx="1623059" cy="758951"/>
          </a:xfrm>
          <a:prstGeom prst="rect">
            <a:avLst/>
          </a:prstGeom>
          <a:blipFill>
            <a:blip r:embed="rId20" cstate="print"/>
            <a:stretch>
              <a:fillRect/>
            </a:stretch>
          </a:blipFill>
        </p:spPr>
        <p:txBody>
          <a:bodyPr wrap="square" lIns="0" tIns="0" rIns="0" bIns="0" rtlCol="0"/>
          <a:lstStyle/>
          <a:p>
            <a:endParaRPr/>
          </a:p>
        </p:txBody>
      </p:sp>
      <p:sp>
        <p:nvSpPr>
          <p:cNvPr id="54" name="object 54"/>
          <p:cNvSpPr txBox="1"/>
          <p:nvPr/>
        </p:nvSpPr>
        <p:spPr>
          <a:xfrm>
            <a:off x="4715255" y="4471415"/>
            <a:ext cx="1645920" cy="784860"/>
          </a:xfrm>
          <a:prstGeom prst="rect">
            <a:avLst/>
          </a:prstGeom>
          <a:solidFill>
            <a:srgbClr val="A6A6A6"/>
          </a:solidFill>
          <a:ln w="9144">
            <a:solidFill>
              <a:srgbClr val="000000"/>
            </a:solidFill>
          </a:ln>
        </p:spPr>
        <p:txBody>
          <a:bodyPr vert="horz" wrap="square" lIns="0" tIns="41910" rIns="0" bIns="0" rtlCol="0">
            <a:spAutoFit/>
          </a:bodyPr>
          <a:lstStyle/>
          <a:p>
            <a:pPr marL="90805" marR="166370">
              <a:lnSpc>
                <a:spcPct val="100000"/>
              </a:lnSpc>
              <a:spcBef>
                <a:spcPts val="330"/>
              </a:spcBef>
            </a:pPr>
            <a:r>
              <a:rPr sz="900" spc="-10" dirty="0">
                <a:latin typeface="Arial"/>
                <a:cs typeface="Arial"/>
              </a:rPr>
              <a:t>MoH </a:t>
            </a:r>
            <a:r>
              <a:rPr sz="900" spc="-5" dirty="0">
                <a:latin typeface="Arial"/>
                <a:cs typeface="Arial"/>
              </a:rPr>
              <a:t>Run </a:t>
            </a:r>
            <a:r>
              <a:rPr sz="900" dirty="0">
                <a:latin typeface="Arial"/>
                <a:cs typeface="Arial"/>
              </a:rPr>
              <a:t>/ </a:t>
            </a:r>
            <a:r>
              <a:rPr sz="900" spc="-5" dirty="0">
                <a:latin typeface="Arial"/>
                <a:cs typeface="Arial"/>
              </a:rPr>
              <a:t>EGA </a:t>
            </a:r>
            <a:r>
              <a:rPr sz="900" dirty="0">
                <a:latin typeface="Arial"/>
                <a:cs typeface="Arial"/>
              </a:rPr>
              <a:t>Ceremony  </a:t>
            </a:r>
            <a:r>
              <a:rPr sz="900" spc="-5" dirty="0">
                <a:latin typeface="Arial"/>
                <a:cs typeface="Arial"/>
              </a:rPr>
              <a:t>Montford Point Challenge  TBS</a:t>
            </a:r>
            <a:r>
              <a:rPr sz="900" spc="5" dirty="0">
                <a:latin typeface="Arial"/>
                <a:cs typeface="Arial"/>
              </a:rPr>
              <a:t> </a:t>
            </a:r>
            <a:r>
              <a:rPr sz="900" dirty="0">
                <a:latin typeface="Arial"/>
                <a:cs typeface="Arial"/>
              </a:rPr>
              <a:t>Breakfast</a:t>
            </a:r>
            <a:endParaRPr sz="900">
              <a:latin typeface="Arial"/>
              <a:cs typeface="Arial"/>
            </a:endParaRPr>
          </a:p>
          <a:p>
            <a:pPr marL="90805">
              <a:lnSpc>
                <a:spcPct val="100000"/>
              </a:lnSpc>
            </a:pPr>
            <a:r>
              <a:rPr sz="900" dirty="0">
                <a:latin typeface="Arial"/>
                <a:cs typeface="Arial"/>
              </a:rPr>
              <a:t>Company Field</a:t>
            </a:r>
            <a:r>
              <a:rPr sz="900" spc="-55" dirty="0">
                <a:latin typeface="Arial"/>
                <a:cs typeface="Arial"/>
              </a:rPr>
              <a:t> </a:t>
            </a:r>
            <a:r>
              <a:rPr sz="900" spc="-5" dirty="0">
                <a:latin typeface="Arial"/>
                <a:cs typeface="Arial"/>
              </a:rPr>
              <a:t>Meet</a:t>
            </a:r>
            <a:endParaRPr sz="900">
              <a:latin typeface="Arial"/>
              <a:cs typeface="Arial"/>
            </a:endParaRPr>
          </a:p>
        </p:txBody>
      </p:sp>
      <p:sp>
        <p:nvSpPr>
          <p:cNvPr id="55" name="object 55"/>
          <p:cNvSpPr txBox="1"/>
          <p:nvPr/>
        </p:nvSpPr>
        <p:spPr>
          <a:xfrm>
            <a:off x="5293664" y="5269720"/>
            <a:ext cx="5041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59-64</a:t>
            </a:r>
            <a:endParaRPr sz="900">
              <a:latin typeface="Arial"/>
              <a:cs typeface="Arial"/>
            </a:endParaRPr>
          </a:p>
        </p:txBody>
      </p:sp>
      <p:sp>
        <p:nvSpPr>
          <p:cNvPr id="56" name="object 56"/>
          <p:cNvSpPr/>
          <p:nvPr/>
        </p:nvSpPr>
        <p:spPr>
          <a:xfrm>
            <a:off x="3003042" y="5668517"/>
            <a:ext cx="2996565" cy="1188720"/>
          </a:xfrm>
          <a:custGeom>
            <a:avLst/>
            <a:gdLst/>
            <a:ahLst/>
            <a:cxnLst/>
            <a:rect l="l" t="t" r="r" b="b"/>
            <a:pathLst>
              <a:path w="2996565" h="1188720">
                <a:moveTo>
                  <a:pt x="0" y="0"/>
                </a:moveTo>
                <a:lnTo>
                  <a:pt x="2996184" y="0"/>
                </a:lnTo>
                <a:lnTo>
                  <a:pt x="2996184" y="1188719"/>
                </a:lnTo>
                <a:lnTo>
                  <a:pt x="0" y="1188719"/>
                </a:lnTo>
                <a:lnTo>
                  <a:pt x="0" y="0"/>
                </a:lnTo>
                <a:close/>
              </a:path>
            </a:pathLst>
          </a:custGeom>
          <a:ln w="25908">
            <a:solidFill>
              <a:srgbClr val="000000"/>
            </a:solidFill>
          </a:ln>
        </p:spPr>
        <p:txBody>
          <a:bodyPr wrap="square" lIns="0" tIns="0" rIns="0" bIns="0" rtlCol="0"/>
          <a:lstStyle/>
          <a:p>
            <a:endParaRPr/>
          </a:p>
        </p:txBody>
      </p:sp>
      <p:sp>
        <p:nvSpPr>
          <p:cNvPr id="57" name="object 57"/>
          <p:cNvSpPr/>
          <p:nvPr/>
        </p:nvSpPr>
        <p:spPr>
          <a:xfrm>
            <a:off x="761" y="5670041"/>
            <a:ext cx="3002280" cy="1188720"/>
          </a:xfrm>
          <a:custGeom>
            <a:avLst/>
            <a:gdLst/>
            <a:ahLst/>
            <a:cxnLst/>
            <a:rect l="l" t="t" r="r" b="b"/>
            <a:pathLst>
              <a:path w="3002280" h="1188720">
                <a:moveTo>
                  <a:pt x="0" y="0"/>
                </a:moveTo>
                <a:lnTo>
                  <a:pt x="3002280" y="0"/>
                </a:lnTo>
                <a:lnTo>
                  <a:pt x="3002280" y="1188720"/>
                </a:lnTo>
                <a:lnTo>
                  <a:pt x="0" y="1188720"/>
                </a:lnTo>
                <a:lnTo>
                  <a:pt x="0" y="0"/>
                </a:lnTo>
                <a:close/>
              </a:path>
            </a:pathLst>
          </a:custGeom>
          <a:ln w="25908">
            <a:solidFill>
              <a:srgbClr val="000000"/>
            </a:solidFill>
          </a:ln>
        </p:spPr>
        <p:txBody>
          <a:bodyPr wrap="square" lIns="0" tIns="0" rIns="0" bIns="0" rtlCol="0"/>
          <a:lstStyle/>
          <a:p>
            <a:endParaRPr/>
          </a:p>
        </p:txBody>
      </p:sp>
      <p:sp>
        <p:nvSpPr>
          <p:cNvPr id="58" name="object 58"/>
          <p:cNvSpPr txBox="1"/>
          <p:nvPr/>
        </p:nvSpPr>
        <p:spPr>
          <a:xfrm>
            <a:off x="78993" y="5706755"/>
            <a:ext cx="2141220" cy="994410"/>
          </a:xfrm>
          <a:prstGeom prst="rect">
            <a:avLst/>
          </a:prstGeom>
        </p:spPr>
        <p:txBody>
          <a:bodyPr vert="horz" wrap="square" lIns="0" tIns="12700" rIns="0" bIns="0" rtlCol="0">
            <a:spAutoFit/>
          </a:bodyPr>
          <a:lstStyle/>
          <a:p>
            <a:pPr marL="664845">
              <a:lnSpc>
                <a:spcPct val="100000"/>
              </a:lnSpc>
              <a:spcBef>
                <a:spcPts val="100"/>
              </a:spcBef>
            </a:pPr>
            <a:r>
              <a:rPr sz="1100" b="1" spc="-5" dirty="0">
                <a:latin typeface="Arial"/>
                <a:cs typeface="Arial"/>
              </a:rPr>
              <a:t>Five </a:t>
            </a:r>
            <a:r>
              <a:rPr sz="1100" b="1" dirty="0">
                <a:latin typeface="Arial"/>
                <a:cs typeface="Arial"/>
              </a:rPr>
              <a:t>Marine</a:t>
            </a:r>
            <a:r>
              <a:rPr sz="1100" b="1" spc="-95" dirty="0">
                <a:latin typeface="Arial"/>
                <a:cs typeface="Arial"/>
              </a:rPr>
              <a:t> </a:t>
            </a:r>
            <a:r>
              <a:rPr sz="1100" b="1" spc="-5" dirty="0">
                <a:latin typeface="Arial"/>
                <a:cs typeface="Arial"/>
              </a:rPr>
              <a:t>Attributes</a:t>
            </a:r>
            <a:endParaRPr sz="1100">
              <a:latin typeface="Arial"/>
              <a:cs typeface="Arial"/>
            </a:endParaRPr>
          </a:p>
          <a:p>
            <a:pPr marL="184785" indent="-172720">
              <a:lnSpc>
                <a:spcPct val="100000"/>
              </a:lnSpc>
              <a:spcBef>
                <a:spcPts val="5"/>
              </a:spcBef>
              <a:buChar char="•"/>
              <a:tabLst>
                <a:tab pos="185420" algn="l"/>
              </a:tabLst>
            </a:pPr>
            <a:r>
              <a:rPr sz="1050" dirty="0">
                <a:latin typeface="Arial"/>
                <a:cs typeface="Arial"/>
              </a:rPr>
              <a:t>Exemplary</a:t>
            </a:r>
            <a:r>
              <a:rPr sz="1050" spc="-35" dirty="0">
                <a:latin typeface="Arial"/>
                <a:cs typeface="Arial"/>
              </a:rPr>
              <a:t> </a:t>
            </a:r>
            <a:r>
              <a:rPr sz="1050" dirty="0">
                <a:latin typeface="Arial"/>
                <a:cs typeface="Arial"/>
              </a:rPr>
              <a:t>Character</a:t>
            </a:r>
            <a:endParaRPr sz="1050">
              <a:latin typeface="Arial"/>
              <a:cs typeface="Arial"/>
            </a:endParaRPr>
          </a:p>
          <a:p>
            <a:pPr marL="184785" indent="-172720">
              <a:lnSpc>
                <a:spcPct val="100000"/>
              </a:lnSpc>
              <a:buChar char="•"/>
              <a:tabLst>
                <a:tab pos="185420" algn="l"/>
              </a:tabLst>
            </a:pPr>
            <a:r>
              <a:rPr sz="1050" dirty="0">
                <a:latin typeface="Arial"/>
                <a:cs typeface="Arial"/>
              </a:rPr>
              <a:t>Physically and Mentally</a:t>
            </a:r>
            <a:r>
              <a:rPr sz="1050" spc="-75" dirty="0">
                <a:latin typeface="Arial"/>
                <a:cs typeface="Arial"/>
              </a:rPr>
              <a:t> </a:t>
            </a:r>
            <a:r>
              <a:rPr sz="1050" dirty="0">
                <a:latin typeface="Arial"/>
                <a:cs typeface="Arial"/>
              </a:rPr>
              <a:t>Tough</a:t>
            </a:r>
            <a:endParaRPr sz="1050">
              <a:latin typeface="Arial"/>
              <a:cs typeface="Arial"/>
            </a:endParaRPr>
          </a:p>
          <a:p>
            <a:pPr marL="184785" indent="-172720">
              <a:lnSpc>
                <a:spcPct val="100000"/>
              </a:lnSpc>
              <a:buChar char="•"/>
              <a:tabLst>
                <a:tab pos="185420" algn="l"/>
              </a:tabLst>
            </a:pPr>
            <a:r>
              <a:rPr sz="1050" dirty="0">
                <a:latin typeface="Arial"/>
                <a:cs typeface="Arial"/>
              </a:rPr>
              <a:t>Warfighter</a:t>
            </a:r>
            <a:endParaRPr sz="1050">
              <a:latin typeface="Arial"/>
              <a:cs typeface="Arial"/>
            </a:endParaRPr>
          </a:p>
          <a:p>
            <a:pPr marL="184785" indent="-172720">
              <a:lnSpc>
                <a:spcPct val="100000"/>
              </a:lnSpc>
              <a:buChar char="•"/>
              <a:tabLst>
                <a:tab pos="185420" algn="l"/>
              </a:tabLst>
            </a:pPr>
            <a:r>
              <a:rPr sz="1050" dirty="0">
                <a:latin typeface="Arial"/>
                <a:cs typeface="Arial"/>
              </a:rPr>
              <a:t>Decide/Act/Communicate</a:t>
            </a:r>
            <a:endParaRPr sz="1050">
              <a:latin typeface="Arial"/>
              <a:cs typeface="Arial"/>
            </a:endParaRPr>
          </a:p>
          <a:p>
            <a:pPr marL="184785" indent="-172720">
              <a:lnSpc>
                <a:spcPct val="100000"/>
              </a:lnSpc>
              <a:buChar char="•"/>
              <a:tabLst>
                <a:tab pos="185420" algn="l"/>
              </a:tabLst>
            </a:pPr>
            <a:r>
              <a:rPr sz="1050" dirty="0">
                <a:latin typeface="Arial"/>
                <a:cs typeface="Arial"/>
              </a:rPr>
              <a:t>Leadership</a:t>
            </a:r>
            <a:endParaRPr sz="1050">
              <a:latin typeface="Arial"/>
              <a:cs typeface="Arial"/>
            </a:endParaRPr>
          </a:p>
        </p:txBody>
      </p:sp>
      <p:sp>
        <p:nvSpPr>
          <p:cNvPr id="59" name="object 59"/>
          <p:cNvSpPr txBox="1"/>
          <p:nvPr/>
        </p:nvSpPr>
        <p:spPr>
          <a:xfrm>
            <a:off x="3015995" y="5703232"/>
            <a:ext cx="2947670" cy="834390"/>
          </a:xfrm>
          <a:prstGeom prst="rect">
            <a:avLst/>
          </a:prstGeom>
        </p:spPr>
        <p:txBody>
          <a:bodyPr vert="horz" wrap="square" lIns="0" tIns="12700" rIns="0" bIns="0" rtlCol="0">
            <a:spAutoFit/>
          </a:bodyPr>
          <a:lstStyle/>
          <a:p>
            <a:pPr marL="596265">
              <a:lnSpc>
                <a:spcPct val="100000"/>
              </a:lnSpc>
              <a:spcBef>
                <a:spcPts val="100"/>
              </a:spcBef>
            </a:pPr>
            <a:r>
              <a:rPr sz="1100" b="1" dirty="0">
                <a:latin typeface="Arial"/>
                <a:cs typeface="Arial"/>
              </a:rPr>
              <a:t>Graduation</a:t>
            </a:r>
            <a:r>
              <a:rPr sz="1100" b="1" spc="-40" dirty="0">
                <a:latin typeface="Arial"/>
                <a:cs typeface="Arial"/>
              </a:rPr>
              <a:t> </a:t>
            </a:r>
            <a:r>
              <a:rPr sz="1100" b="1" spc="-5" dirty="0">
                <a:latin typeface="Arial"/>
                <a:cs typeface="Arial"/>
              </a:rPr>
              <a:t>Requirements</a:t>
            </a:r>
            <a:endParaRPr sz="1100">
              <a:latin typeface="Arial"/>
              <a:cs typeface="Arial"/>
            </a:endParaRPr>
          </a:p>
          <a:p>
            <a:pPr marL="215265" marR="152400" indent="-172720">
              <a:lnSpc>
                <a:spcPct val="100000"/>
              </a:lnSpc>
              <a:spcBef>
                <a:spcPts val="5"/>
              </a:spcBef>
              <a:buChar char="•"/>
              <a:tabLst>
                <a:tab pos="215900" algn="l"/>
              </a:tabLst>
            </a:pPr>
            <a:r>
              <a:rPr sz="1050" dirty="0">
                <a:latin typeface="Arial"/>
                <a:cs typeface="Arial"/>
              </a:rPr>
              <a:t>80% or higher average in Leadership,  Academic, and Physical Fitness</a:t>
            </a:r>
            <a:r>
              <a:rPr sz="1050" spc="-105" dirty="0">
                <a:latin typeface="Arial"/>
                <a:cs typeface="Arial"/>
              </a:rPr>
              <a:t> </a:t>
            </a:r>
            <a:r>
              <a:rPr sz="1050" dirty="0">
                <a:latin typeface="Arial"/>
                <a:cs typeface="Arial"/>
              </a:rPr>
              <a:t>Categories</a:t>
            </a:r>
            <a:endParaRPr sz="1050">
              <a:latin typeface="Arial"/>
              <a:cs typeface="Arial"/>
            </a:endParaRPr>
          </a:p>
          <a:p>
            <a:pPr marL="215265" indent="-172720">
              <a:lnSpc>
                <a:spcPct val="100000"/>
              </a:lnSpc>
              <a:buChar char="•"/>
              <a:tabLst>
                <a:tab pos="215900" algn="l"/>
              </a:tabLst>
            </a:pPr>
            <a:r>
              <a:rPr sz="1050" dirty="0">
                <a:latin typeface="Arial"/>
                <a:cs typeface="Arial"/>
              </a:rPr>
              <a:t>Achieve 1st Class Final PFT</a:t>
            </a:r>
            <a:r>
              <a:rPr sz="1050" spc="-110" dirty="0">
                <a:latin typeface="Arial"/>
                <a:cs typeface="Arial"/>
              </a:rPr>
              <a:t> </a:t>
            </a:r>
            <a:r>
              <a:rPr sz="1050" dirty="0">
                <a:latin typeface="Arial"/>
                <a:cs typeface="Arial"/>
              </a:rPr>
              <a:t>Score</a:t>
            </a:r>
            <a:endParaRPr sz="1050">
              <a:latin typeface="Arial"/>
              <a:cs typeface="Arial"/>
            </a:endParaRPr>
          </a:p>
          <a:p>
            <a:pPr marL="215265" indent="-172720">
              <a:lnSpc>
                <a:spcPct val="100000"/>
              </a:lnSpc>
              <a:buChar char="•"/>
              <a:tabLst>
                <a:tab pos="215900" algn="l"/>
              </a:tabLst>
            </a:pPr>
            <a:r>
              <a:rPr sz="1050" dirty="0">
                <a:latin typeface="Arial"/>
                <a:cs typeface="Arial"/>
              </a:rPr>
              <a:t>Complete </a:t>
            </a:r>
            <a:r>
              <a:rPr sz="1050" spc="5" dirty="0">
                <a:latin typeface="Arial"/>
                <a:cs typeface="Arial"/>
              </a:rPr>
              <a:t>SULE</a:t>
            </a:r>
            <a:r>
              <a:rPr sz="1050" spc="-60" dirty="0">
                <a:latin typeface="Arial"/>
                <a:cs typeface="Arial"/>
              </a:rPr>
              <a:t> </a:t>
            </a:r>
            <a:r>
              <a:rPr sz="1050" dirty="0">
                <a:latin typeface="Arial"/>
                <a:cs typeface="Arial"/>
              </a:rPr>
              <a:t>2</a:t>
            </a:r>
            <a:endParaRPr sz="1050">
              <a:latin typeface="Arial"/>
              <a:cs typeface="Arial"/>
            </a:endParaRPr>
          </a:p>
        </p:txBody>
      </p:sp>
      <p:sp>
        <p:nvSpPr>
          <p:cNvPr id="60" name="object 60"/>
          <p:cNvSpPr/>
          <p:nvPr/>
        </p:nvSpPr>
        <p:spPr>
          <a:xfrm>
            <a:off x="3905250" y="1948433"/>
            <a:ext cx="365760" cy="152400"/>
          </a:xfrm>
          <a:custGeom>
            <a:avLst/>
            <a:gdLst/>
            <a:ahLst/>
            <a:cxnLst/>
            <a:rect l="l" t="t" r="r" b="b"/>
            <a:pathLst>
              <a:path w="365760" h="152400">
                <a:moveTo>
                  <a:pt x="289560" y="0"/>
                </a:moveTo>
                <a:lnTo>
                  <a:pt x="289560" y="38100"/>
                </a:lnTo>
                <a:lnTo>
                  <a:pt x="0" y="38100"/>
                </a:lnTo>
                <a:lnTo>
                  <a:pt x="0" y="114300"/>
                </a:lnTo>
                <a:lnTo>
                  <a:pt x="289560" y="114300"/>
                </a:lnTo>
                <a:lnTo>
                  <a:pt x="289560" y="152400"/>
                </a:lnTo>
                <a:lnTo>
                  <a:pt x="365760" y="76200"/>
                </a:lnTo>
                <a:lnTo>
                  <a:pt x="289560" y="0"/>
                </a:lnTo>
                <a:close/>
              </a:path>
            </a:pathLst>
          </a:custGeom>
          <a:solidFill>
            <a:srgbClr val="000000"/>
          </a:solidFill>
        </p:spPr>
        <p:txBody>
          <a:bodyPr wrap="square" lIns="0" tIns="0" rIns="0" bIns="0" rtlCol="0"/>
          <a:lstStyle/>
          <a:p>
            <a:endParaRPr/>
          </a:p>
        </p:txBody>
      </p:sp>
      <p:sp>
        <p:nvSpPr>
          <p:cNvPr id="61" name="object 61"/>
          <p:cNvSpPr/>
          <p:nvPr/>
        </p:nvSpPr>
        <p:spPr>
          <a:xfrm>
            <a:off x="3905250" y="1948433"/>
            <a:ext cx="365760" cy="152400"/>
          </a:xfrm>
          <a:custGeom>
            <a:avLst/>
            <a:gdLst/>
            <a:ahLst/>
            <a:cxnLst/>
            <a:rect l="l" t="t" r="r" b="b"/>
            <a:pathLst>
              <a:path w="365760" h="152400">
                <a:moveTo>
                  <a:pt x="0" y="38100"/>
                </a:moveTo>
                <a:lnTo>
                  <a:pt x="289560" y="38100"/>
                </a:lnTo>
                <a:lnTo>
                  <a:pt x="289560" y="0"/>
                </a:lnTo>
                <a:lnTo>
                  <a:pt x="365760" y="76200"/>
                </a:lnTo>
                <a:lnTo>
                  <a:pt x="289560" y="152400"/>
                </a:lnTo>
                <a:lnTo>
                  <a:pt x="289560" y="114300"/>
                </a:lnTo>
                <a:lnTo>
                  <a:pt x="0" y="114300"/>
                </a:lnTo>
                <a:lnTo>
                  <a:pt x="0" y="38100"/>
                </a:lnTo>
                <a:close/>
              </a:path>
            </a:pathLst>
          </a:custGeom>
          <a:ln w="25908">
            <a:solidFill>
              <a:srgbClr val="000000"/>
            </a:solidFill>
          </a:ln>
        </p:spPr>
        <p:txBody>
          <a:bodyPr wrap="square" lIns="0" tIns="0" rIns="0" bIns="0" rtlCol="0"/>
          <a:lstStyle/>
          <a:p>
            <a:endParaRPr/>
          </a:p>
        </p:txBody>
      </p:sp>
      <p:sp>
        <p:nvSpPr>
          <p:cNvPr id="62" name="object 62"/>
          <p:cNvSpPr/>
          <p:nvPr/>
        </p:nvSpPr>
        <p:spPr>
          <a:xfrm>
            <a:off x="6706361" y="1943861"/>
            <a:ext cx="365760" cy="151130"/>
          </a:xfrm>
          <a:custGeom>
            <a:avLst/>
            <a:gdLst/>
            <a:ahLst/>
            <a:cxnLst/>
            <a:rect l="l" t="t" r="r" b="b"/>
            <a:pathLst>
              <a:path w="365759" h="151130">
                <a:moveTo>
                  <a:pt x="290322" y="0"/>
                </a:moveTo>
                <a:lnTo>
                  <a:pt x="290322" y="37719"/>
                </a:lnTo>
                <a:lnTo>
                  <a:pt x="0" y="37719"/>
                </a:lnTo>
                <a:lnTo>
                  <a:pt x="0" y="113157"/>
                </a:lnTo>
                <a:lnTo>
                  <a:pt x="290322" y="113157"/>
                </a:lnTo>
                <a:lnTo>
                  <a:pt x="290322" y="150876"/>
                </a:lnTo>
                <a:lnTo>
                  <a:pt x="365760" y="75438"/>
                </a:lnTo>
                <a:lnTo>
                  <a:pt x="290322" y="0"/>
                </a:lnTo>
                <a:close/>
              </a:path>
            </a:pathLst>
          </a:custGeom>
          <a:solidFill>
            <a:srgbClr val="000000"/>
          </a:solidFill>
        </p:spPr>
        <p:txBody>
          <a:bodyPr wrap="square" lIns="0" tIns="0" rIns="0" bIns="0" rtlCol="0"/>
          <a:lstStyle/>
          <a:p>
            <a:endParaRPr/>
          </a:p>
        </p:txBody>
      </p:sp>
      <p:sp>
        <p:nvSpPr>
          <p:cNvPr id="63" name="object 63"/>
          <p:cNvSpPr/>
          <p:nvPr/>
        </p:nvSpPr>
        <p:spPr>
          <a:xfrm>
            <a:off x="6706361" y="1943861"/>
            <a:ext cx="365760" cy="151130"/>
          </a:xfrm>
          <a:custGeom>
            <a:avLst/>
            <a:gdLst/>
            <a:ahLst/>
            <a:cxnLst/>
            <a:rect l="l" t="t" r="r" b="b"/>
            <a:pathLst>
              <a:path w="365759" h="151130">
                <a:moveTo>
                  <a:pt x="0" y="37719"/>
                </a:moveTo>
                <a:lnTo>
                  <a:pt x="290322" y="37719"/>
                </a:lnTo>
                <a:lnTo>
                  <a:pt x="290322" y="0"/>
                </a:lnTo>
                <a:lnTo>
                  <a:pt x="365760" y="75438"/>
                </a:lnTo>
                <a:lnTo>
                  <a:pt x="290322" y="150876"/>
                </a:lnTo>
                <a:lnTo>
                  <a:pt x="290322" y="113157"/>
                </a:lnTo>
                <a:lnTo>
                  <a:pt x="0" y="113157"/>
                </a:lnTo>
                <a:lnTo>
                  <a:pt x="0" y="37719"/>
                </a:lnTo>
                <a:close/>
              </a:path>
            </a:pathLst>
          </a:custGeom>
          <a:ln w="25908">
            <a:solidFill>
              <a:srgbClr val="000000"/>
            </a:solidFill>
          </a:ln>
        </p:spPr>
        <p:txBody>
          <a:bodyPr wrap="square" lIns="0" tIns="0" rIns="0" bIns="0" rtlCol="0"/>
          <a:lstStyle/>
          <a:p>
            <a:endParaRPr/>
          </a:p>
        </p:txBody>
      </p:sp>
      <p:sp>
        <p:nvSpPr>
          <p:cNvPr id="64" name="object 64"/>
          <p:cNvSpPr/>
          <p:nvPr/>
        </p:nvSpPr>
        <p:spPr>
          <a:xfrm>
            <a:off x="6662166" y="3330702"/>
            <a:ext cx="365760" cy="151130"/>
          </a:xfrm>
          <a:custGeom>
            <a:avLst/>
            <a:gdLst/>
            <a:ahLst/>
            <a:cxnLst/>
            <a:rect l="l" t="t" r="r" b="b"/>
            <a:pathLst>
              <a:path w="365759" h="151129">
                <a:moveTo>
                  <a:pt x="75437" y="0"/>
                </a:moveTo>
                <a:lnTo>
                  <a:pt x="0" y="75438"/>
                </a:lnTo>
                <a:lnTo>
                  <a:pt x="75437" y="150876"/>
                </a:lnTo>
                <a:lnTo>
                  <a:pt x="75437" y="113157"/>
                </a:lnTo>
                <a:lnTo>
                  <a:pt x="365759" y="113157"/>
                </a:lnTo>
                <a:lnTo>
                  <a:pt x="365759" y="37719"/>
                </a:lnTo>
                <a:lnTo>
                  <a:pt x="75437" y="37719"/>
                </a:lnTo>
                <a:lnTo>
                  <a:pt x="75437" y="0"/>
                </a:lnTo>
                <a:close/>
              </a:path>
            </a:pathLst>
          </a:custGeom>
          <a:solidFill>
            <a:srgbClr val="000000"/>
          </a:solidFill>
        </p:spPr>
        <p:txBody>
          <a:bodyPr wrap="square" lIns="0" tIns="0" rIns="0" bIns="0" rtlCol="0"/>
          <a:lstStyle/>
          <a:p>
            <a:endParaRPr/>
          </a:p>
        </p:txBody>
      </p:sp>
      <p:sp>
        <p:nvSpPr>
          <p:cNvPr id="65" name="object 65"/>
          <p:cNvSpPr/>
          <p:nvPr/>
        </p:nvSpPr>
        <p:spPr>
          <a:xfrm>
            <a:off x="6662166" y="3330702"/>
            <a:ext cx="365760" cy="151130"/>
          </a:xfrm>
          <a:custGeom>
            <a:avLst/>
            <a:gdLst/>
            <a:ahLst/>
            <a:cxnLst/>
            <a:rect l="l" t="t" r="r" b="b"/>
            <a:pathLst>
              <a:path w="365759" h="151129">
                <a:moveTo>
                  <a:pt x="365759" y="113157"/>
                </a:moveTo>
                <a:lnTo>
                  <a:pt x="75437" y="113157"/>
                </a:lnTo>
                <a:lnTo>
                  <a:pt x="75437" y="150876"/>
                </a:lnTo>
                <a:lnTo>
                  <a:pt x="0" y="75438"/>
                </a:lnTo>
                <a:lnTo>
                  <a:pt x="75437" y="0"/>
                </a:lnTo>
                <a:lnTo>
                  <a:pt x="75437" y="37719"/>
                </a:lnTo>
                <a:lnTo>
                  <a:pt x="365759" y="37719"/>
                </a:lnTo>
                <a:lnTo>
                  <a:pt x="365759" y="113157"/>
                </a:lnTo>
                <a:close/>
              </a:path>
            </a:pathLst>
          </a:custGeom>
          <a:ln w="25908">
            <a:solidFill>
              <a:srgbClr val="000000"/>
            </a:solidFill>
          </a:ln>
        </p:spPr>
        <p:txBody>
          <a:bodyPr wrap="square" lIns="0" tIns="0" rIns="0" bIns="0" rtlCol="0"/>
          <a:lstStyle/>
          <a:p>
            <a:endParaRPr/>
          </a:p>
        </p:txBody>
      </p:sp>
      <p:sp>
        <p:nvSpPr>
          <p:cNvPr id="66" name="object 66"/>
          <p:cNvSpPr/>
          <p:nvPr/>
        </p:nvSpPr>
        <p:spPr>
          <a:xfrm>
            <a:off x="4928616" y="3040379"/>
            <a:ext cx="1670303" cy="900683"/>
          </a:xfrm>
          <a:prstGeom prst="rect">
            <a:avLst/>
          </a:prstGeom>
          <a:blipFill>
            <a:blip r:embed="rId21" cstate="print"/>
            <a:stretch>
              <a:fillRect/>
            </a:stretch>
          </a:blipFill>
        </p:spPr>
        <p:txBody>
          <a:bodyPr wrap="square" lIns="0" tIns="0" rIns="0" bIns="0" rtlCol="0"/>
          <a:lstStyle/>
          <a:p>
            <a:endParaRPr/>
          </a:p>
        </p:txBody>
      </p:sp>
      <p:sp>
        <p:nvSpPr>
          <p:cNvPr id="67" name="object 67"/>
          <p:cNvSpPr/>
          <p:nvPr/>
        </p:nvSpPr>
        <p:spPr>
          <a:xfrm>
            <a:off x="4956048" y="3057144"/>
            <a:ext cx="1290827" cy="757427"/>
          </a:xfrm>
          <a:prstGeom prst="rect">
            <a:avLst/>
          </a:prstGeom>
          <a:blipFill>
            <a:blip r:embed="rId5" cstate="print"/>
            <a:stretch>
              <a:fillRect/>
            </a:stretch>
          </a:blipFill>
        </p:spPr>
        <p:txBody>
          <a:bodyPr wrap="square" lIns="0" tIns="0" rIns="0" bIns="0" rtlCol="0"/>
          <a:lstStyle/>
          <a:p>
            <a:endParaRPr/>
          </a:p>
        </p:txBody>
      </p:sp>
      <p:sp>
        <p:nvSpPr>
          <p:cNvPr id="68" name="object 68"/>
          <p:cNvSpPr txBox="1"/>
          <p:nvPr/>
        </p:nvSpPr>
        <p:spPr>
          <a:xfrm>
            <a:off x="4986528" y="3060192"/>
            <a:ext cx="1554480" cy="784860"/>
          </a:xfrm>
          <a:prstGeom prst="rect">
            <a:avLst/>
          </a:prstGeom>
          <a:solidFill>
            <a:srgbClr val="FFC000"/>
          </a:solidFill>
          <a:ln w="9144">
            <a:solidFill>
              <a:srgbClr val="000000"/>
            </a:solidFill>
          </a:ln>
        </p:spPr>
        <p:txBody>
          <a:bodyPr vert="horz" wrap="square" lIns="0" tIns="42545" rIns="0" bIns="0" rtlCol="0">
            <a:spAutoFit/>
          </a:bodyPr>
          <a:lstStyle/>
          <a:p>
            <a:pPr marL="90805">
              <a:lnSpc>
                <a:spcPct val="100000"/>
              </a:lnSpc>
              <a:spcBef>
                <a:spcPts val="335"/>
              </a:spcBef>
            </a:pPr>
            <a:r>
              <a:rPr sz="900" spc="-10" dirty="0">
                <a:latin typeface="Arial"/>
                <a:cs typeface="Arial"/>
              </a:rPr>
              <a:t>Exam</a:t>
            </a:r>
            <a:r>
              <a:rPr sz="900" dirty="0">
                <a:latin typeface="Arial"/>
                <a:cs typeface="Arial"/>
              </a:rPr>
              <a:t> 3</a:t>
            </a:r>
            <a:endParaRPr sz="900">
              <a:latin typeface="Arial"/>
              <a:cs typeface="Arial"/>
            </a:endParaRPr>
          </a:p>
          <a:p>
            <a:pPr marL="90805" marR="408940">
              <a:lnSpc>
                <a:spcPct val="100000"/>
              </a:lnSpc>
            </a:pPr>
            <a:r>
              <a:rPr sz="900" spc="-5" dirty="0">
                <a:latin typeface="Arial"/>
                <a:cs typeface="Arial"/>
              </a:rPr>
              <a:t>Day </a:t>
            </a:r>
            <a:r>
              <a:rPr sz="900" dirty="0">
                <a:latin typeface="Arial"/>
                <a:cs typeface="Arial"/>
              </a:rPr>
              <a:t>Land </a:t>
            </a:r>
            <a:r>
              <a:rPr sz="900" spc="-5" dirty="0">
                <a:latin typeface="Arial"/>
                <a:cs typeface="Arial"/>
              </a:rPr>
              <a:t>Nav</a:t>
            </a:r>
            <a:r>
              <a:rPr sz="900" spc="-80" dirty="0">
                <a:latin typeface="Arial"/>
                <a:cs typeface="Arial"/>
              </a:rPr>
              <a:t> </a:t>
            </a:r>
            <a:r>
              <a:rPr sz="900" spc="-10" dirty="0">
                <a:latin typeface="Arial"/>
                <a:cs typeface="Arial"/>
              </a:rPr>
              <a:t>Exam  </a:t>
            </a:r>
            <a:r>
              <a:rPr sz="900" dirty="0">
                <a:latin typeface="Arial"/>
                <a:cs typeface="Arial"/>
              </a:rPr>
              <a:t>Initial</a:t>
            </a:r>
            <a:r>
              <a:rPr sz="900" spc="-30" dirty="0">
                <a:latin typeface="Arial"/>
                <a:cs typeface="Arial"/>
              </a:rPr>
              <a:t> </a:t>
            </a:r>
            <a:r>
              <a:rPr sz="900" spc="-5" dirty="0">
                <a:latin typeface="Arial"/>
                <a:cs typeface="Arial"/>
              </a:rPr>
              <a:t>PRB</a:t>
            </a:r>
            <a:endParaRPr sz="900">
              <a:latin typeface="Arial"/>
              <a:cs typeface="Arial"/>
            </a:endParaRPr>
          </a:p>
          <a:p>
            <a:pPr marL="90805">
              <a:lnSpc>
                <a:spcPct val="100000"/>
              </a:lnSpc>
            </a:pPr>
            <a:r>
              <a:rPr sz="900" spc="-5" dirty="0">
                <a:latin typeface="Arial"/>
                <a:cs typeface="Arial"/>
              </a:rPr>
              <a:t>O-Course</a:t>
            </a:r>
            <a:r>
              <a:rPr sz="900" spc="-15" dirty="0">
                <a:latin typeface="Arial"/>
                <a:cs typeface="Arial"/>
              </a:rPr>
              <a:t> </a:t>
            </a:r>
            <a:r>
              <a:rPr sz="900" spc="-5" dirty="0">
                <a:latin typeface="Arial"/>
                <a:cs typeface="Arial"/>
              </a:rPr>
              <a:t>Timed</a:t>
            </a:r>
            <a:endParaRPr sz="900">
              <a:latin typeface="Arial"/>
              <a:cs typeface="Arial"/>
            </a:endParaRPr>
          </a:p>
        </p:txBody>
      </p:sp>
      <p:sp>
        <p:nvSpPr>
          <p:cNvPr id="69" name="object 69"/>
          <p:cNvSpPr txBox="1"/>
          <p:nvPr/>
        </p:nvSpPr>
        <p:spPr>
          <a:xfrm>
            <a:off x="5517870" y="3881649"/>
            <a:ext cx="5041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26-32</a:t>
            </a:r>
            <a:endParaRPr sz="900">
              <a:latin typeface="Arial"/>
              <a:cs typeface="Arial"/>
            </a:endParaRPr>
          </a:p>
        </p:txBody>
      </p:sp>
      <p:sp>
        <p:nvSpPr>
          <p:cNvPr id="70" name="object 70"/>
          <p:cNvSpPr/>
          <p:nvPr/>
        </p:nvSpPr>
        <p:spPr>
          <a:xfrm>
            <a:off x="2654808" y="3020567"/>
            <a:ext cx="1761743" cy="900683"/>
          </a:xfrm>
          <a:prstGeom prst="rect">
            <a:avLst/>
          </a:prstGeom>
          <a:blipFill>
            <a:blip r:embed="rId19" cstate="print"/>
            <a:stretch>
              <a:fillRect/>
            </a:stretch>
          </a:blipFill>
        </p:spPr>
        <p:txBody>
          <a:bodyPr wrap="square" lIns="0" tIns="0" rIns="0" bIns="0" rtlCol="0"/>
          <a:lstStyle/>
          <a:p>
            <a:endParaRPr/>
          </a:p>
        </p:txBody>
      </p:sp>
      <p:sp>
        <p:nvSpPr>
          <p:cNvPr id="71" name="object 71"/>
          <p:cNvSpPr/>
          <p:nvPr/>
        </p:nvSpPr>
        <p:spPr>
          <a:xfrm>
            <a:off x="2682239" y="3035807"/>
            <a:ext cx="1353311" cy="896111"/>
          </a:xfrm>
          <a:prstGeom prst="rect">
            <a:avLst/>
          </a:prstGeom>
          <a:blipFill>
            <a:blip r:embed="rId22" cstate="print"/>
            <a:stretch>
              <a:fillRect/>
            </a:stretch>
          </a:blipFill>
        </p:spPr>
        <p:txBody>
          <a:bodyPr wrap="square" lIns="0" tIns="0" rIns="0" bIns="0" rtlCol="0"/>
          <a:lstStyle/>
          <a:p>
            <a:endParaRPr/>
          </a:p>
        </p:txBody>
      </p:sp>
      <p:sp>
        <p:nvSpPr>
          <p:cNvPr id="72" name="object 72"/>
          <p:cNvSpPr txBox="1"/>
          <p:nvPr/>
        </p:nvSpPr>
        <p:spPr>
          <a:xfrm>
            <a:off x="2712720" y="3040379"/>
            <a:ext cx="1645920" cy="784860"/>
          </a:xfrm>
          <a:prstGeom prst="rect">
            <a:avLst/>
          </a:prstGeom>
          <a:solidFill>
            <a:srgbClr val="FF0000"/>
          </a:solidFill>
          <a:ln w="9144">
            <a:solidFill>
              <a:srgbClr val="000000"/>
            </a:solidFill>
          </a:ln>
        </p:spPr>
        <p:txBody>
          <a:bodyPr vert="horz" wrap="square" lIns="0" tIns="42545" rIns="0" bIns="0" rtlCol="0">
            <a:spAutoFit/>
          </a:bodyPr>
          <a:lstStyle/>
          <a:p>
            <a:pPr marL="90805">
              <a:lnSpc>
                <a:spcPct val="100000"/>
              </a:lnSpc>
              <a:spcBef>
                <a:spcPts val="335"/>
              </a:spcBef>
            </a:pPr>
            <a:r>
              <a:rPr sz="900" spc="-10" dirty="0">
                <a:latin typeface="Arial"/>
                <a:cs typeface="Arial"/>
              </a:rPr>
              <a:t>Exam</a:t>
            </a:r>
            <a:r>
              <a:rPr sz="900" dirty="0">
                <a:latin typeface="Arial"/>
                <a:cs typeface="Arial"/>
              </a:rPr>
              <a:t> 4</a:t>
            </a:r>
            <a:endParaRPr sz="900">
              <a:latin typeface="Arial"/>
              <a:cs typeface="Arial"/>
            </a:endParaRPr>
          </a:p>
          <a:p>
            <a:pPr marL="90805" marR="438150">
              <a:lnSpc>
                <a:spcPct val="100000"/>
              </a:lnSpc>
            </a:pPr>
            <a:r>
              <a:rPr sz="900" spc="-5" dirty="0">
                <a:latin typeface="Arial"/>
                <a:cs typeface="Arial"/>
              </a:rPr>
              <a:t>Night </a:t>
            </a:r>
            <a:r>
              <a:rPr sz="900" dirty="0">
                <a:latin typeface="Arial"/>
                <a:cs typeface="Arial"/>
              </a:rPr>
              <a:t>Land </a:t>
            </a:r>
            <a:r>
              <a:rPr sz="900" spc="-5" dirty="0">
                <a:latin typeface="Arial"/>
                <a:cs typeface="Arial"/>
              </a:rPr>
              <a:t>Nav</a:t>
            </a:r>
            <a:r>
              <a:rPr sz="900" spc="-85" dirty="0">
                <a:latin typeface="Arial"/>
                <a:cs typeface="Arial"/>
              </a:rPr>
              <a:t> </a:t>
            </a:r>
            <a:r>
              <a:rPr sz="900" spc="-10" dirty="0">
                <a:latin typeface="Arial"/>
                <a:cs typeface="Arial"/>
              </a:rPr>
              <a:t>Exam  </a:t>
            </a:r>
            <a:r>
              <a:rPr sz="900" spc="-5" dirty="0">
                <a:latin typeface="Arial"/>
                <a:cs typeface="Arial"/>
              </a:rPr>
              <a:t>6-Mile </a:t>
            </a:r>
            <a:r>
              <a:rPr sz="900" dirty="0">
                <a:latin typeface="Arial"/>
                <a:cs typeface="Arial"/>
              </a:rPr>
              <a:t>Hike</a:t>
            </a:r>
            <a:endParaRPr sz="900">
              <a:latin typeface="Arial"/>
              <a:cs typeface="Arial"/>
            </a:endParaRPr>
          </a:p>
          <a:p>
            <a:pPr marL="90805">
              <a:lnSpc>
                <a:spcPct val="100000"/>
              </a:lnSpc>
            </a:pPr>
            <a:r>
              <a:rPr sz="900" spc="-5" dirty="0">
                <a:latin typeface="Arial"/>
                <a:cs typeface="Arial"/>
              </a:rPr>
              <a:t>SULE </a:t>
            </a:r>
            <a:r>
              <a:rPr sz="900" dirty="0">
                <a:latin typeface="Arial"/>
                <a:cs typeface="Arial"/>
              </a:rPr>
              <a:t>1</a:t>
            </a:r>
            <a:endParaRPr sz="900">
              <a:latin typeface="Arial"/>
              <a:cs typeface="Arial"/>
            </a:endParaRPr>
          </a:p>
          <a:p>
            <a:pPr marL="90805">
              <a:lnSpc>
                <a:spcPct val="100000"/>
              </a:lnSpc>
            </a:pPr>
            <a:r>
              <a:rPr sz="900" spc="-5" dirty="0">
                <a:latin typeface="Arial"/>
                <a:cs typeface="Arial"/>
              </a:rPr>
              <a:t>O-Course</a:t>
            </a:r>
            <a:r>
              <a:rPr sz="900" spc="-15" dirty="0">
                <a:latin typeface="Arial"/>
                <a:cs typeface="Arial"/>
              </a:rPr>
              <a:t> </a:t>
            </a:r>
            <a:r>
              <a:rPr sz="900" spc="-5" dirty="0">
                <a:latin typeface="Arial"/>
                <a:cs typeface="Arial"/>
              </a:rPr>
              <a:t>Test</a:t>
            </a:r>
            <a:endParaRPr sz="900">
              <a:latin typeface="Arial"/>
              <a:cs typeface="Arial"/>
            </a:endParaRPr>
          </a:p>
        </p:txBody>
      </p:sp>
      <p:sp>
        <p:nvSpPr>
          <p:cNvPr id="73" name="object 73"/>
          <p:cNvSpPr txBox="1"/>
          <p:nvPr/>
        </p:nvSpPr>
        <p:spPr>
          <a:xfrm>
            <a:off x="1076581" y="3857925"/>
            <a:ext cx="504190"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Arial"/>
                <a:cs typeface="Arial"/>
              </a:rPr>
              <a:t>TD</a:t>
            </a:r>
            <a:r>
              <a:rPr sz="900" spc="-60" dirty="0">
                <a:latin typeface="Arial"/>
                <a:cs typeface="Arial"/>
              </a:rPr>
              <a:t> </a:t>
            </a:r>
            <a:r>
              <a:rPr sz="900" dirty="0">
                <a:latin typeface="Arial"/>
                <a:cs typeface="Arial"/>
              </a:rPr>
              <a:t>40-46</a:t>
            </a:r>
            <a:endParaRPr sz="900">
              <a:latin typeface="Arial"/>
              <a:cs typeface="Arial"/>
            </a:endParaRPr>
          </a:p>
        </p:txBody>
      </p:sp>
      <p:sp>
        <p:nvSpPr>
          <p:cNvPr id="74" name="object 74"/>
          <p:cNvSpPr/>
          <p:nvPr/>
        </p:nvSpPr>
        <p:spPr>
          <a:xfrm>
            <a:off x="6922007" y="4443984"/>
            <a:ext cx="1670303" cy="900683"/>
          </a:xfrm>
          <a:prstGeom prst="rect">
            <a:avLst/>
          </a:prstGeom>
          <a:blipFill>
            <a:blip r:embed="rId21" cstate="print"/>
            <a:stretch>
              <a:fillRect/>
            </a:stretch>
          </a:blipFill>
        </p:spPr>
        <p:txBody>
          <a:bodyPr wrap="square" lIns="0" tIns="0" rIns="0" bIns="0" rtlCol="0"/>
          <a:lstStyle/>
          <a:p>
            <a:endParaRPr/>
          </a:p>
        </p:txBody>
      </p:sp>
      <p:sp>
        <p:nvSpPr>
          <p:cNvPr id="75" name="object 75"/>
          <p:cNvSpPr/>
          <p:nvPr/>
        </p:nvSpPr>
        <p:spPr>
          <a:xfrm>
            <a:off x="6949440" y="4460747"/>
            <a:ext cx="1584959" cy="757427"/>
          </a:xfrm>
          <a:prstGeom prst="rect">
            <a:avLst/>
          </a:prstGeom>
          <a:blipFill>
            <a:blip r:embed="rId23" cstate="print"/>
            <a:stretch>
              <a:fillRect/>
            </a:stretch>
          </a:blipFill>
        </p:spPr>
        <p:txBody>
          <a:bodyPr wrap="square" lIns="0" tIns="0" rIns="0" bIns="0" rtlCol="0"/>
          <a:lstStyle/>
          <a:p>
            <a:endParaRPr/>
          </a:p>
        </p:txBody>
      </p:sp>
      <p:sp>
        <p:nvSpPr>
          <p:cNvPr id="76" name="object 76"/>
          <p:cNvSpPr/>
          <p:nvPr/>
        </p:nvSpPr>
        <p:spPr>
          <a:xfrm>
            <a:off x="6979919" y="4463796"/>
            <a:ext cx="1554480" cy="784860"/>
          </a:xfrm>
          <a:custGeom>
            <a:avLst/>
            <a:gdLst/>
            <a:ahLst/>
            <a:cxnLst/>
            <a:rect l="l" t="t" r="r" b="b"/>
            <a:pathLst>
              <a:path w="1554479" h="784860">
                <a:moveTo>
                  <a:pt x="0" y="0"/>
                </a:moveTo>
                <a:lnTo>
                  <a:pt x="1554479" y="0"/>
                </a:lnTo>
                <a:lnTo>
                  <a:pt x="1554479" y="784859"/>
                </a:lnTo>
                <a:lnTo>
                  <a:pt x="0" y="784859"/>
                </a:lnTo>
                <a:lnTo>
                  <a:pt x="0" y="0"/>
                </a:lnTo>
                <a:close/>
              </a:path>
            </a:pathLst>
          </a:custGeom>
          <a:solidFill>
            <a:srgbClr val="A6A6A6"/>
          </a:solidFill>
        </p:spPr>
        <p:txBody>
          <a:bodyPr wrap="square" lIns="0" tIns="0" rIns="0" bIns="0" rtlCol="0"/>
          <a:lstStyle/>
          <a:p>
            <a:endParaRPr/>
          </a:p>
        </p:txBody>
      </p:sp>
      <p:sp>
        <p:nvSpPr>
          <p:cNvPr id="77" name="object 77"/>
          <p:cNvSpPr txBox="1"/>
          <p:nvPr/>
        </p:nvSpPr>
        <p:spPr>
          <a:xfrm>
            <a:off x="6979919" y="4463796"/>
            <a:ext cx="1554480" cy="784860"/>
          </a:xfrm>
          <a:prstGeom prst="rect">
            <a:avLst/>
          </a:prstGeom>
          <a:ln w="9144">
            <a:solidFill>
              <a:srgbClr val="000000"/>
            </a:solidFill>
          </a:ln>
        </p:spPr>
        <p:txBody>
          <a:bodyPr vert="horz" wrap="square" lIns="0" tIns="42545" rIns="0" bIns="0" rtlCol="0">
            <a:spAutoFit/>
          </a:bodyPr>
          <a:lstStyle/>
          <a:p>
            <a:pPr marL="90805" marR="327660">
              <a:lnSpc>
                <a:spcPct val="100000"/>
              </a:lnSpc>
              <a:spcBef>
                <a:spcPts val="335"/>
              </a:spcBef>
            </a:pPr>
            <a:r>
              <a:rPr sz="900" spc="-5" dirty="0">
                <a:latin typeface="Arial"/>
                <a:cs typeface="Arial"/>
              </a:rPr>
              <a:t>Motivational Run  </a:t>
            </a:r>
            <a:r>
              <a:rPr sz="900" dirty="0">
                <a:latin typeface="Arial"/>
                <a:cs typeface="Arial"/>
              </a:rPr>
              <a:t>Family </a:t>
            </a:r>
            <a:r>
              <a:rPr sz="900" spc="-5" dirty="0">
                <a:latin typeface="Arial"/>
                <a:cs typeface="Arial"/>
              </a:rPr>
              <a:t>Day  Graduation</a:t>
            </a:r>
            <a:r>
              <a:rPr sz="900" spc="-65" dirty="0">
                <a:latin typeface="Arial"/>
                <a:cs typeface="Arial"/>
              </a:rPr>
              <a:t> </a:t>
            </a:r>
            <a:r>
              <a:rPr sz="900" dirty="0">
                <a:latin typeface="Arial"/>
                <a:cs typeface="Arial"/>
              </a:rPr>
              <a:t>Ceremony</a:t>
            </a:r>
            <a:endParaRPr sz="900">
              <a:latin typeface="Arial"/>
              <a:cs typeface="Arial"/>
            </a:endParaRPr>
          </a:p>
          <a:p>
            <a:pPr marL="90805">
              <a:lnSpc>
                <a:spcPct val="100000"/>
              </a:lnSpc>
            </a:pPr>
            <a:r>
              <a:rPr sz="900" dirty="0">
                <a:latin typeface="Arial"/>
                <a:cs typeface="Arial"/>
              </a:rPr>
              <a:t>Commissioning</a:t>
            </a:r>
            <a:r>
              <a:rPr sz="900" spc="-65" dirty="0">
                <a:latin typeface="Arial"/>
                <a:cs typeface="Arial"/>
              </a:rPr>
              <a:t> </a:t>
            </a:r>
            <a:r>
              <a:rPr sz="900" dirty="0">
                <a:latin typeface="Arial"/>
                <a:cs typeface="Arial"/>
              </a:rPr>
              <a:t>Ceremony</a:t>
            </a:r>
            <a:endParaRPr sz="900">
              <a:latin typeface="Arial"/>
              <a:cs typeface="Arial"/>
            </a:endParaRPr>
          </a:p>
        </p:txBody>
      </p:sp>
      <p:sp>
        <p:nvSpPr>
          <p:cNvPr id="78" name="object 78"/>
          <p:cNvSpPr/>
          <p:nvPr/>
        </p:nvSpPr>
        <p:spPr>
          <a:xfrm>
            <a:off x="4485894" y="3318509"/>
            <a:ext cx="365760" cy="152400"/>
          </a:xfrm>
          <a:custGeom>
            <a:avLst/>
            <a:gdLst/>
            <a:ahLst/>
            <a:cxnLst/>
            <a:rect l="l" t="t" r="r" b="b"/>
            <a:pathLst>
              <a:path w="365760" h="152400">
                <a:moveTo>
                  <a:pt x="76200" y="0"/>
                </a:moveTo>
                <a:lnTo>
                  <a:pt x="0" y="76200"/>
                </a:lnTo>
                <a:lnTo>
                  <a:pt x="76200" y="152400"/>
                </a:lnTo>
                <a:lnTo>
                  <a:pt x="76200" y="114300"/>
                </a:lnTo>
                <a:lnTo>
                  <a:pt x="365760" y="114300"/>
                </a:lnTo>
                <a:lnTo>
                  <a:pt x="365760" y="38100"/>
                </a:lnTo>
                <a:lnTo>
                  <a:pt x="76200" y="38100"/>
                </a:lnTo>
                <a:lnTo>
                  <a:pt x="76200" y="0"/>
                </a:lnTo>
                <a:close/>
              </a:path>
            </a:pathLst>
          </a:custGeom>
          <a:solidFill>
            <a:srgbClr val="000000"/>
          </a:solidFill>
        </p:spPr>
        <p:txBody>
          <a:bodyPr wrap="square" lIns="0" tIns="0" rIns="0" bIns="0" rtlCol="0"/>
          <a:lstStyle/>
          <a:p>
            <a:endParaRPr/>
          </a:p>
        </p:txBody>
      </p:sp>
      <p:sp>
        <p:nvSpPr>
          <p:cNvPr id="79" name="object 79"/>
          <p:cNvSpPr/>
          <p:nvPr/>
        </p:nvSpPr>
        <p:spPr>
          <a:xfrm>
            <a:off x="4485894" y="3318509"/>
            <a:ext cx="365760" cy="152400"/>
          </a:xfrm>
          <a:custGeom>
            <a:avLst/>
            <a:gdLst/>
            <a:ahLst/>
            <a:cxnLst/>
            <a:rect l="l" t="t" r="r" b="b"/>
            <a:pathLst>
              <a:path w="365760" h="152400">
                <a:moveTo>
                  <a:pt x="365760" y="114300"/>
                </a:moveTo>
                <a:lnTo>
                  <a:pt x="76200" y="114300"/>
                </a:lnTo>
                <a:lnTo>
                  <a:pt x="76200" y="152400"/>
                </a:lnTo>
                <a:lnTo>
                  <a:pt x="0" y="76200"/>
                </a:lnTo>
                <a:lnTo>
                  <a:pt x="76200" y="0"/>
                </a:lnTo>
                <a:lnTo>
                  <a:pt x="76200" y="38100"/>
                </a:lnTo>
                <a:lnTo>
                  <a:pt x="365760" y="38100"/>
                </a:lnTo>
                <a:lnTo>
                  <a:pt x="365760" y="114300"/>
                </a:lnTo>
                <a:close/>
              </a:path>
            </a:pathLst>
          </a:custGeom>
          <a:ln w="25908">
            <a:solidFill>
              <a:srgbClr val="000000"/>
            </a:solidFill>
          </a:ln>
        </p:spPr>
        <p:txBody>
          <a:bodyPr wrap="square" lIns="0" tIns="0" rIns="0" bIns="0" rtlCol="0"/>
          <a:lstStyle/>
          <a:p>
            <a:endParaRPr/>
          </a:p>
        </p:txBody>
      </p:sp>
      <p:sp>
        <p:nvSpPr>
          <p:cNvPr id="80" name="object 80"/>
          <p:cNvSpPr/>
          <p:nvPr/>
        </p:nvSpPr>
        <p:spPr>
          <a:xfrm>
            <a:off x="2199894" y="3320034"/>
            <a:ext cx="365760" cy="151130"/>
          </a:xfrm>
          <a:custGeom>
            <a:avLst/>
            <a:gdLst/>
            <a:ahLst/>
            <a:cxnLst/>
            <a:rect l="l" t="t" r="r" b="b"/>
            <a:pathLst>
              <a:path w="365760" h="151129">
                <a:moveTo>
                  <a:pt x="75438" y="0"/>
                </a:moveTo>
                <a:lnTo>
                  <a:pt x="0" y="75438"/>
                </a:lnTo>
                <a:lnTo>
                  <a:pt x="75438" y="150876"/>
                </a:lnTo>
                <a:lnTo>
                  <a:pt x="75438" y="113157"/>
                </a:lnTo>
                <a:lnTo>
                  <a:pt x="365760" y="113157"/>
                </a:lnTo>
                <a:lnTo>
                  <a:pt x="365760" y="37719"/>
                </a:lnTo>
                <a:lnTo>
                  <a:pt x="75438" y="37719"/>
                </a:lnTo>
                <a:lnTo>
                  <a:pt x="75438" y="0"/>
                </a:lnTo>
                <a:close/>
              </a:path>
            </a:pathLst>
          </a:custGeom>
          <a:solidFill>
            <a:srgbClr val="000000"/>
          </a:solidFill>
        </p:spPr>
        <p:txBody>
          <a:bodyPr wrap="square" lIns="0" tIns="0" rIns="0" bIns="0" rtlCol="0"/>
          <a:lstStyle/>
          <a:p>
            <a:endParaRPr/>
          </a:p>
        </p:txBody>
      </p:sp>
      <p:sp>
        <p:nvSpPr>
          <p:cNvPr id="81" name="object 81"/>
          <p:cNvSpPr/>
          <p:nvPr/>
        </p:nvSpPr>
        <p:spPr>
          <a:xfrm>
            <a:off x="2199894" y="3320034"/>
            <a:ext cx="365760" cy="151130"/>
          </a:xfrm>
          <a:custGeom>
            <a:avLst/>
            <a:gdLst/>
            <a:ahLst/>
            <a:cxnLst/>
            <a:rect l="l" t="t" r="r" b="b"/>
            <a:pathLst>
              <a:path w="365760" h="151129">
                <a:moveTo>
                  <a:pt x="365760" y="113157"/>
                </a:moveTo>
                <a:lnTo>
                  <a:pt x="75438" y="113157"/>
                </a:lnTo>
                <a:lnTo>
                  <a:pt x="75438" y="150876"/>
                </a:lnTo>
                <a:lnTo>
                  <a:pt x="0" y="75438"/>
                </a:lnTo>
                <a:lnTo>
                  <a:pt x="75438" y="0"/>
                </a:lnTo>
                <a:lnTo>
                  <a:pt x="75438" y="37719"/>
                </a:lnTo>
                <a:lnTo>
                  <a:pt x="365760" y="37719"/>
                </a:lnTo>
                <a:lnTo>
                  <a:pt x="365760" y="113157"/>
                </a:lnTo>
                <a:close/>
              </a:path>
            </a:pathLst>
          </a:custGeom>
          <a:ln w="25908">
            <a:solidFill>
              <a:srgbClr val="000000"/>
            </a:solidFill>
          </a:ln>
        </p:spPr>
        <p:txBody>
          <a:bodyPr wrap="square" lIns="0" tIns="0" rIns="0" bIns="0" rtlCol="0"/>
          <a:lstStyle/>
          <a:p>
            <a:endParaRPr/>
          </a:p>
        </p:txBody>
      </p:sp>
      <p:sp>
        <p:nvSpPr>
          <p:cNvPr id="82" name="object 82"/>
          <p:cNvSpPr/>
          <p:nvPr/>
        </p:nvSpPr>
        <p:spPr>
          <a:xfrm>
            <a:off x="2212085" y="4781550"/>
            <a:ext cx="365760" cy="151130"/>
          </a:xfrm>
          <a:custGeom>
            <a:avLst/>
            <a:gdLst/>
            <a:ahLst/>
            <a:cxnLst/>
            <a:rect l="l" t="t" r="r" b="b"/>
            <a:pathLst>
              <a:path w="365760" h="151129">
                <a:moveTo>
                  <a:pt x="290322" y="0"/>
                </a:moveTo>
                <a:lnTo>
                  <a:pt x="290322" y="37718"/>
                </a:lnTo>
                <a:lnTo>
                  <a:pt x="0" y="37718"/>
                </a:lnTo>
                <a:lnTo>
                  <a:pt x="0" y="113156"/>
                </a:lnTo>
                <a:lnTo>
                  <a:pt x="290322" y="113156"/>
                </a:lnTo>
                <a:lnTo>
                  <a:pt x="290322" y="150876"/>
                </a:lnTo>
                <a:lnTo>
                  <a:pt x="365760" y="75437"/>
                </a:lnTo>
                <a:lnTo>
                  <a:pt x="290322" y="0"/>
                </a:lnTo>
                <a:close/>
              </a:path>
            </a:pathLst>
          </a:custGeom>
          <a:solidFill>
            <a:srgbClr val="000000"/>
          </a:solidFill>
        </p:spPr>
        <p:txBody>
          <a:bodyPr wrap="square" lIns="0" tIns="0" rIns="0" bIns="0" rtlCol="0"/>
          <a:lstStyle/>
          <a:p>
            <a:endParaRPr/>
          </a:p>
        </p:txBody>
      </p:sp>
      <p:sp>
        <p:nvSpPr>
          <p:cNvPr id="83" name="object 83"/>
          <p:cNvSpPr/>
          <p:nvPr/>
        </p:nvSpPr>
        <p:spPr>
          <a:xfrm>
            <a:off x="2212085" y="4781550"/>
            <a:ext cx="365760" cy="151130"/>
          </a:xfrm>
          <a:custGeom>
            <a:avLst/>
            <a:gdLst/>
            <a:ahLst/>
            <a:cxnLst/>
            <a:rect l="l" t="t" r="r" b="b"/>
            <a:pathLst>
              <a:path w="365760" h="151129">
                <a:moveTo>
                  <a:pt x="0" y="37718"/>
                </a:moveTo>
                <a:lnTo>
                  <a:pt x="290322" y="37718"/>
                </a:lnTo>
                <a:lnTo>
                  <a:pt x="290322" y="0"/>
                </a:lnTo>
                <a:lnTo>
                  <a:pt x="365760" y="75437"/>
                </a:lnTo>
                <a:lnTo>
                  <a:pt x="290322" y="150876"/>
                </a:lnTo>
                <a:lnTo>
                  <a:pt x="290322" y="113156"/>
                </a:lnTo>
                <a:lnTo>
                  <a:pt x="0" y="113156"/>
                </a:lnTo>
                <a:lnTo>
                  <a:pt x="0" y="37718"/>
                </a:lnTo>
                <a:close/>
              </a:path>
            </a:pathLst>
          </a:custGeom>
          <a:ln w="25908">
            <a:solidFill>
              <a:srgbClr val="000000"/>
            </a:solidFill>
          </a:ln>
        </p:spPr>
        <p:txBody>
          <a:bodyPr wrap="square" lIns="0" tIns="0" rIns="0" bIns="0" rtlCol="0"/>
          <a:lstStyle/>
          <a:p>
            <a:endParaRPr/>
          </a:p>
        </p:txBody>
      </p:sp>
      <p:sp>
        <p:nvSpPr>
          <p:cNvPr id="84" name="object 84"/>
          <p:cNvSpPr/>
          <p:nvPr/>
        </p:nvSpPr>
        <p:spPr>
          <a:xfrm>
            <a:off x="4216146" y="4772405"/>
            <a:ext cx="365760" cy="152400"/>
          </a:xfrm>
          <a:custGeom>
            <a:avLst/>
            <a:gdLst/>
            <a:ahLst/>
            <a:cxnLst/>
            <a:rect l="l" t="t" r="r" b="b"/>
            <a:pathLst>
              <a:path w="365760" h="152400">
                <a:moveTo>
                  <a:pt x="289560" y="0"/>
                </a:moveTo>
                <a:lnTo>
                  <a:pt x="289560" y="38100"/>
                </a:lnTo>
                <a:lnTo>
                  <a:pt x="0" y="38100"/>
                </a:lnTo>
                <a:lnTo>
                  <a:pt x="0" y="114300"/>
                </a:lnTo>
                <a:lnTo>
                  <a:pt x="289560" y="114300"/>
                </a:lnTo>
                <a:lnTo>
                  <a:pt x="289560" y="152400"/>
                </a:lnTo>
                <a:lnTo>
                  <a:pt x="365760" y="76200"/>
                </a:lnTo>
                <a:lnTo>
                  <a:pt x="289560" y="0"/>
                </a:lnTo>
                <a:close/>
              </a:path>
            </a:pathLst>
          </a:custGeom>
          <a:solidFill>
            <a:srgbClr val="000000"/>
          </a:solidFill>
        </p:spPr>
        <p:txBody>
          <a:bodyPr wrap="square" lIns="0" tIns="0" rIns="0" bIns="0" rtlCol="0"/>
          <a:lstStyle/>
          <a:p>
            <a:endParaRPr/>
          </a:p>
        </p:txBody>
      </p:sp>
      <p:sp>
        <p:nvSpPr>
          <p:cNvPr id="85" name="object 85"/>
          <p:cNvSpPr/>
          <p:nvPr/>
        </p:nvSpPr>
        <p:spPr>
          <a:xfrm>
            <a:off x="4216146" y="4772405"/>
            <a:ext cx="365760" cy="152400"/>
          </a:xfrm>
          <a:custGeom>
            <a:avLst/>
            <a:gdLst/>
            <a:ahLst/>
            <a:cxnLst/>
            <a:rect l="l" t="t" r="r" b="b"/>
            <a:pathLst>
              <a:path w="365760" h="152400">
                <a:moveTo>
                  <a:pt x="0" y="38100"/>
                </a:moveTo>
                <a:lnTo>
                  <a:pt x="289560" y="38100"/>
                </a:lnTo>
                <a:lnTo>
                  <a:pt x="289560" y="0"/>
                </a:lnTo>
                <a:lnTo>
                  <a:pt x="365760" y="76200"/>
                </a:lnTo>
                <a:lnTo>
                  <a:pt x="289560" y="152400"/>
                </a:lnTo>
                <a:lnTo>
                  <a:pt x="289560" y="114300"/>
                </a:lnTo>
                <a:lnTo>
                  <a:pt x="0" y="114300"/>
                </a:lnTo>
                <a:lnTo>
                  <a:pt x="0" y="38100"/>
                </a:lnTo>
                <a:close/>
              </a:path>
            </a:pathLst>
          </a:custGeom>
          <a:ln w="25908">
            <a:solidFill>
              <a:srgbClr val="000000"/>
            </a:solidFill>
          </a:ln>
        </p:spPr>
        <p:txBody>
          <a:bodyPr wrap="square" lIns="0" tIns="0" rIns="0" bIns="0" rtlCol="0"/>
          <a:lstStyle/>
          <a:p>
            <a:endParaRPr/>
          </a:p>
        </p:txBody>
      </p:sp>
      <p:sp>
        <p:nvSpPr>
          <p:cNvPr id="86" name="object 86"/>
          <p:cNvSpPr/>
          <p:nvPr/>
        </p:nvSpPr>
        <p:spPr>
          <a:xfrm>
            <a:off x="6489953" y="4769358"/>
            <a:ext cx="365760" cy="152400"/>
          </a:xfrm>
          <a:custGeom>
            <a:avLst/>
            <a:gdLst/>
            <a:ahLst/>
            <a:cxnLst/>
            <a:rect l="l" t="t" r="r" b="b"/>
            <a:pathLst>
              <a:path w="365759" h="152400">
                <a:moveTo>
                  <a:pt x="289560" y="0"/>
                </a:moveTo>
                <a:lnTo>
                  <a:pt x="289560" y="38100"/>
                </a:lnTo>
                <a:lnTo>
                  <a:pt x="0" y="38100"/>
                </a:lnTo>
                <a:lnTo>
                  <a:pt x="0" y="114300"/>
                </a:lnTo>
                <a:lnTo>
                  <a:pt x="289560" y="114300"/>
                </a:lnTo>
                <a:lnTo>
                  <a:pt x="289560" y="152400"/>
                </a:lnTo>
                <a:lnTo>
                  <a:pt x="365760" y="76200"/>
                </a:lnTo>
                <a:lnTo>
                  <a:pt x="289560" y="0"/>
                </a:lnTo>
                <a:close/>
              </a:path>
            </a:pathLst>
          </a:custGeom>
          <a:solidFill>
            <a:srgbClr val="000000"/>
          </a:solidFill>
        </p:spPr>
        <p:txBody>
          <a:bodyPr wrap="square" lIns="0" tIns="0" rIns="0" bIns="0" rtlCol="0"/>
          <a:lstStyle/>
          <a:p>
            <a:endParaRPr/>
          </a:p>
        </p:txBody>
      </p:sp>
      <p:sp>
        <p:nvSpPr>
          <p:cNvPr id="87" name="object 87"/>
          <p:cNvSpPr/>
          <p:nvPr/>
        </p:nvSpPr>
        <p:spPr>
          <a:xfrm>
            <a:off x="6489953" y="4769358"/>
            <a:ext cx="365760" cy="152400"/>
          </a:xfrm>
          <a:custGeom>
            <a:avLst/>
            <a:gdLst/>
            <a:ahLst/>
            <a:cxnLst/>
            <a:rect l="l" t="t" r="r" b="b"/>
            <a:pathLst>
              <a:path w="365759" h="152400">
                <a:moveTo>
                  <a:pt x="0" y="38100"/>
                </a:moveTo>
                <a:lnTo>
                  <a:pt x="289560" y="38100"/>
                </a:lnTo>
                <a:lnTo>
                  <a:pt x="289560" y="0"/>
                </a:lnTo>
                <a:lnTo>
                  <a:pt x="365760" y="76200"/>
                </a:lnTo>
                <a:lnTo>
                  <a:pt x="289560" y="152400"/>
                </a:lnTo>
                <a:lnTo>
                  <a:pt x="289560" y="114300"/>
                </a:lnTo>
                <a:lnTo>
                  <a:pt x="0" y="114300"/>
                </a:lnTo>
                <a:lnTo>
                  <a:pt x="0" y="38100"/>
                </a:lnTo>
                <a:close/>
              </a:path>
            </a:pathLst>
          </a:custGeom>
          <a:ln w="25908">
            <a:solidFill>
              <a:srgbClr val="000000"/>
            </a:solidFill>
          </a:ln>
        </p:spPr>
        <p:txBody>
          <a:bodyPr wrap="square" lIns="0" tIns="0" rIns="0" bIns="0" rtlCol="0"/>
          <a:lstStyle/>
          <a:p>
            <a:endParaRPr/>
          </a:p>
        </p:txBody>
      </p:sp>
      <p:sp>
        <p:nvSpPr>
          <p:cNvPr id="88" name="object 88"/>
          <p:cNvSpPr txBox="1">
            <a:spLocks noGrp="1"/>
          </p:cNvSpPr>
          <p:nvPr>
            <p:ph type="title"/>
          </p:nvPr>
        </p:nvSpPr>
        <p:spPr>
          <a:xfrm>
            <a:off x="2900330" y="249427"/>
            <a:ext cx="3342004" cy="513715"/>
          </a:xfrm>
          <a:prstGeom prst="rect">
            <a:avLst/>
          </a:prstGeom>
        </p:spPr>
        <p:txBody>
          <a:bodyPr vert="horz" wrap="square" lIns="0" tIns="12700" rIns="0" bIns="0" rtlCol="0">
            <a:spAutoFit/>
          </a:bodyPr>
          <a:lstStyle/>
          <a:p>
            <a:pPr marL="12700">
              <a:lnSpc>
                <a:spcPct val="100000"/>
              </a:lnSpc>
              <a:spcBef>
                <a:spcPts val="100"/>
              </a:spcBef>
            </a:pPr>
            <a:r>
              <a:rPr dirty="0"/>
              <a:t>OCS </a:t>
            </a:r>
            <a:r>
              <a:rPr spc="-5" dirty="0"/>
              <a:t>Course</a:t>
            </a:r>
            <a:r>
              <a:rPr spc="-100" dirty="0"/>
              <a:t> </a:t>
            </a:r>
            <a:r>
              <a:rPr spc="-10" dirty="0"/>
              <a:t>Map</a:t>
            </a:r>
          </a:p>
        </p:txBody>
      </p:sp>
      <p:sp>
        <p:nvSpPr>
          <p:cNvPr id="89" name="object 89"/>
          <p:cNvSpPr txBox="1"/>
          <p:nvPr/>
        </p:nvSpPr>
        <p:spPr>
          <a:xfrm>
            <a:off x="6077827" y="5710594"/>
            <a:ext cx="2954655" cy="1104900"/>
          </a:xfrm>
          <a:prstGeom prst="rect">
            <a:avLst/>
          </a:prstGeom>
        </p:spPr>
        <p:txBody>
          <a:bodyPr vert="horz" wrap="square" lIns="0" tIns="12700" rIns="0" bIns="0" rtlCol="0">
            <a:spAutoFit/>
          </a:bodyPr>
          <a:lstStyle/>
          <a:p>
            <a:pPr marL="16510" algn="ctr">
              <a:lnSpc>
                <a:spcPct val="100000"/>
              </a:lnSpc>
              <a:spcBef>
                <a:spcPts val="100"/>
              </a:spcBef>
            </a:pPr>
            <a:r>
              <a:rPr sz="1100" b="1" dirty="0">
                <a:latin typeface="Arial"/>
                <a:cs typeface="Arial"/>
              </a:rPr>
              <a:t>OCS</a:t>
            </a:r>
            <a:r>
              <a:rPr sz="1100" b="1" spc="-15" dirty="0">
                <a:latin typeface="Arial"/>
                <a:cs typeface="Arial"/>
              </a:rPr>
              <a:t> </a:t>
            </a:r>
            <a:r>
              <a:rPr sz="1100" b="1" dirty="0">
                <a:latin typeface="Arial"/>
                <a:cs typeface="Arial"/>
              </a:rPr>
              <a:t>Outcome</a:t>
            </a:r>
            <a:endParaRPr sz="1100">
              <a:latin typeface="Arial"/>
              <a:cs typeface="Arial"/>
            </a:endParaRPr>
          </a:p>
          <a:p>
            <a:pPr marL="12700" marR="5080">
              <a:lnSpc>
                <a:spcPct val="100000"/>
              </a:lnSpc>
              <a:spcBef>
                <a:spcPts val="5"/>
              </a:spcBef>
            </a:pPr>
            <a:r>
              <a:rPr sz="1050" dirty="0">
                <a:latin typeface="Arial"/>
                <a:cs typeface="Arial"/>
              </a:rPr>
              <a:t>All officer candidates are evaluated and</a:t>
            </a:r>
            <a:r>
              <a:rPr sz="1050" spc="-95" dirty="0">
                <a:latin typeface="Arial"/>
                <a:cs typeface="Arial"/>
              </a:rPr>
              <a:t> </a:t>
            </a:r>
            <a:r>
              <a:rPr sz="1050" dirty="0">
                <a:latin typeface="Arial"/>
                <a:cs typeface="Arial"/>
              </a:rPr>
              <a:t>screened  for </a:t>
            </a:r>
            <a:r>
              <a:rPr sz="1050" spc="-5" dirty="0">
                <a:latin typeface="Arial"/>
                <a:cs typeface="Arial"/>
              </a:rPr>
              <a:t>the </a:t>
            </a:r>
            <a:r>
              <a:rPr sz="1050" dirty="0">
                <a:latin typeface="Arial"/>
                <a:cs typeface="Arial"/>
              </a:rPr>
              <a:t>leadership, moral, mental, and physical  qualities required for commissioning as a Marine  Corps</a:t>
            </a:r>
            <a:r>
              <a:rPr sz="1050" spc="-25" dirty="0">
                <a:latin typeface="Arial"/>
                <a:cs typeface="Arial"/>
              </a:rPr>
              <a:t> </a:t>
            </a:r>
            <a:r>
              <a:rPr sz="1050" dirty="0">
                <a:latin typeface="Arial"/>
                <a:cs typeface="Arial"/>
              </a:rPr>
              <a:t>officer.</a:t>
            </a:r>
            <a:endParaRPr sz="1050">
              <a:latin typeface="Arial"/>
              <a:cs typeface="Arial"/>
            </a:endParaRPr>
          </a:p>
          <a:p>
            <a:pPr marR="83185" algn="r">
              <a:lnSpc>
                <a:spcPts val="2135"/>
              </a:lnSpc>
            </a:pPr>
            <a:r>
              <a:rPr sz="1800" dirty="0">
                <a:latin typeface="Arial"/>
                <a:cs typeface="Arial"/>
              </a:rPr>
              <a:t>7</a:t>
            </a:r>
            <a:endParaRPr sz="1800">
              <a:latin typeface="Arial"/>
              <a:cs typeface="Arial"/>
            </a:endParaRPr>
          </a:p>
        </p:txBody>
      </p:sp>
    </p:spTree>
    <p:extLst>
      <p:ext uri="{BB962C8B-B14F-4D97-AF65-F5344CB8AC3E}">
        <p14:creationId xmlns:p14="http://schemas.microsoft.com/office/powerpoint/2010/main" val="309099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48656" y="1532990"/>
            <a:ext cx="2476088" cy="2286087"/>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535940" y="1563591"/>
            <a:ext cx="4813935" cy="2557780"/>
          </a:xfrm>
          <a:prstGeom prst="rect">
            <a:avLst/>
          </a:prstGeom>
        </p:spPr>
        <p:txBody>
          <a:bodyPr vert="horz" wrap="square" lIns="0" tIns="29209" rIns="0" bIns="0" rtlCol="0">
            <a:spAutoFit/>
          </a:bodyPr>
          <a:lstStyle/>
          <a:p>
            <a:pPr marL="355600" indent="-342900">
              <a:lnSpc>
                <a:spcPct val="100000"/>
              </a:lnSpc>
              <a:spcBef>
                <a:spcPts val="229"/>
              </a:spcBef>
              <a:buFont typeface="Arial"/>
              <a:buChar char="•"/>
              <a:tabLst>
                <a:tab pos="354965" algn="l"/>
                <a:tab pos="355600" algn="l"/>
              </a:tabLst>
            </a:pPr>
            <a:r>
              <a:rPr sz="2000" b="1" dirty="0">
                <a:latin typeface="Arial"/>
                <a:cs typeface="Arial"/>
              </a:rPr>
              <a:t>Three </a:t>
            </a:r>
            <a:r>
              <a:rPr sz="2000" b="1" spc="-5" dirty="0">
                <a:latin typeface="Arial"/>
                <a:cs typeface="Arial"/>
              </a:rPr>
              <a:t>evaluation</a:t>
            </a:r>
            <a:r>
              <a:rPr sz="2000" b="1" spc="-25" dirty="0">
                <a:latin typeface="Arial"/>
                <a:cs typeface="Arial"/>
              </a:rPr>
              <a:t> </a:t>
            </a:r>
            <a:r>
              <a:rPr sz="2000" b="1" dirty="0">
                <a:latin typeface="Arial"/>
                <a:cs typeface="Arial"/>
              </a:rPr>
              <a:t>categories</a:t>
            </a:r>
            <a:endParaRPr sz="2000">
              <a:latin typeface="Arial"/>
              <a:cs typeface="Arial"/>
            </a:endParaRPr>
          </a:p>
          <a:p>
            <a:pPr marL="820419" lvl="1" indent="-350520">
              <a:lnSpc>
                <a:spcPct val="100000"/>
              </a:lnSpc>
              <a:spcBef>
                <a:spcPts val="114"/>
              </a:spcBef>
              <a:buClr>
                <a:srgbClr val="000000"/>
              </a:buClr>
              <a:buChar char="–"/>
              <a:tabLst>
                <a:tab pos="819785" algn="l"/>
                <a:tab pos="820419" algn="l"/>
              </a:tabLst>
            </a:pPr>
            <a:r>
              <a:rPr sz="1800" spc="-10" dirty="0">
                <a:solidFill>
                  <a:srgbClr val="FF0000"/>
                </a:solidFill>
                <a:latin typeface="Arial"/>
                <a:cs typeface="Arial"/>
              </a:rPr>
              <a:t>Leadership</a:t>
            </a:r>
            <a:endParaRPr sz="1800">
              <a:latin typeface="Arial"/>
              <a:cs typeface="Arial"/>
            </a:endParaRPr>
          </a:p>
          <a:p>
            <a:pPr marL="1094740" lvl="2" indent="-224154">
              <a:lnSpc>
                <a:spcPct val="100000"/>
              </a:lnSpc>
              <a:spcBef>
                <a:spcPts val="105"/>
              </a:spcBef>
              <a:buChar char="•"/>
              <a:tabLst>
                <a:tab pos="1094105" algn="l"/>
                <a:tab pos="1094740" algn="l"/>
              </a:tabLst>
            </a:pPr>
            <a:r>
              <a:rPr sz="1600" spc="-5" dirty="0">
                <a:latin typeface="Arial"/>
                <a:cs typeface="Arial"/>
              </a:rPr>
              <a:t>Small Unit Leadership</a:t>
            </a:r>
            <a:r>
              <a:rPr sz="1600" spc="-70" dirty="0">
                <a:latin typeface="Arial"/>
                <a:cs typeface="Arial"/>
              </a:rPr>
              <a:t> </a:t>
            </a:r>
            <a:r>
              <a:rPr sz="1600" spc="-5" dirty="0">
                <a:latin typeface="Arial"/>
                <a:cs typeface="Arial"/>
              </a:rPr>
              <a:t>Evaluations</a:t>
            </a:r>
            <a:endParaRPr sz="1600">
              <a:latin typeface="Arial"/>
              <a:cs typeface="Arial"/>
            </a:endParaRPr>
          </a:p>
          <a:p>
            <a:pPr marL="1094740" lvl="2" indent="-224154">
              <a:lnSpc>
                <a:spcPct val="100000"/>
              </a:lnSpc>
              <a:spcBef>
                <a:spcPts val="95"/>
              </a:spcBef>
              <a:buChar char="•"/>
              <a:tabLst>
                <a:tab pos="1094105" algn="l"/>
                <a:tab pos="1094740" algn="l"/>
              </a:tabLst>
            </a:pPr>
            <a:r>
              <a:rPr sz="1600" spc="-10" dirty="0">
                <a:latin typeface="Arial"/>
                <a:cs typeface="Arial"/>
              </a:rPr>
              <a:t>Command, </a:t>
            </a:r>
            <a:r>
              <a:rPr sz="1600" spc="-5" dirty="0">
                <a:latin typeface="Arial"/>
                <a:cs typeface="Arial"/>
              </a:rPr>
              <a:t>Staff, </a:t>
            </a:r>
            <a:r>
              <a:rPr sz="1600" spc="-10" dirty="0">
                <a:latin typeface="Arial"/>
                <a:cs typeface="Arial"/>
              </a:rPr>
              <a:t>and </a:t>
            </a:r>
            <a:r>
              <a:rPr sz="1600" spc="-5" dirty="0">
                <a:latin typeface="Arial"/>
                <a:cs typeface="Arial"/>
              </a:rPr>
              <a:t>Peer</a:t>
            </a:r>
            <a:r>
              <a:rPr sz="1600" spc="50" dirty="0">
                <a:latin typeface="Arial"/>
                <a:cs typeface="Arial"/>
              </a:rPr>
              <a:t> </a:t>
            </a:r>
            <a:r>
              <a:rPr sz="1600" spc="-5" dirty="0">
                <a:latin typeface="Arial"/>
                <a:cs typeface="Arial"/>
              </a:rPr>
              <a:t>Evaluations</a:t>
            </a:r>
            <a:endParaRPr sz="1600">
              <a:latin typeface="Arial"/>
              <a:cs typeface="Arial"/>
            </a:endParaRPr>
          </a:p>
          <a:p>
            <a:pPr marL="826135" lvl="1" indent="-356870">
              <a:lnSpc>
                <a:spcPct val="100000"/>
              </a:lnSpc>
              <a:spcBef>
                <a:spcPts val="105"/>
              </a:spcBef>
              <a:buClr>
                <a:srgbClr val="000000"/>
              </a:buClr>
              <a:buSzPct val="111111"/>
              <a:buChar char="–"/>
              <a:tabLst>
                <a:tab pos="826135" algn="l"/>
                <a:tab pos="826769" algn="l"/>
              </a:tabLst>
            </a:pPr>
            <a:r>
              <a:rPr sz="1800" spc="-5" dirty="0">
                <a:solidFill>
                  <a:srgbClr val="FFC000"/>
                </a:solidFill>
                <a:latin typeface="Arial"/>
                <a:cs typeface="Arial"/>
              </a:rPr>
              <a:t>Academics</a:t>
            </a:r>
            <a:endParaRPr sz="1800">
              <a:latin typeface="Arial"/>
              <a:cs typeface="Arial"/>
            </a:endParaRPr>
          </a:p>
          <a:p>
            <a:pPr marL="1094740" lvl="2" indent="-224154">
              <a:lnSpc>
                <a:spcPct val="100000"/>
              </a:lnSpc>
              <a:spcBef>
                <a:spcPts val="115"/>
              </a:spcBef>
              <a:buChar char="•"/>
              <a:tabLst>
                <a:tab pos="1094105" algn="l"/>
                <a:tab pos="1094740" algn="l"/>
              </a:tabLst>
            </a:pPr>
            <a:r>
              <a:rPr sz="1600" spc="-5" dirty="0">
                <a:latin typeface="Arial"/>
                <a:cs typeface="Arial"/>
              </a:rPr>
              <a:t>Classroom instruction</a:t>
            </a:r>
            <a:endParaRPr sz="1600">
              <a:latin typeface="Arial"/>
              <a:cs typeface="Arial"/>
            </a:endParaRPr>
          </a:p>
          <a:p>
            <a:pPr marL="1094740" lvl="2" indent="-224154">
              <a:lnSpc>
                <a:spcPct val="100000"/>
              </a:lnSpc>
              <a:spcBef>
                <a:spcPts val="95"/>
              </a:spcBef>
              <a:buChar char="•"/>
              <a:tabLst>
                <a:tab pos="1094105" algn="l"/>
                <a:tab pos="1094740" algn="l"/>
              </a:tabLst>
            </a:pPr>
            <a:r>
              <a:rPr sz="1600" spc="-5" dirty="0">
                <a:latin typeface="Arial"/>
                <a:cs typeface="Arial"/>
              </a:rPr>
              <a:t>Written </a:t>
            </a:r>
            <a:r>
              <a:rPr sz="1600" spc="-10" dirty="0">
                <a:latin typeface="Arial"/>
                <a:cs typeface="Arial"/>
              </a:rPr>
              <a:t>Exams and </a:t>
            </a:r>
            <a:r>
              <a:rPr sz="1600" spc="-5" dirty="0">
                <a:latin typeface="Arial"/>
                <a:cs typeface="Arial"/>
              </a:rPr>
              <a:t>Practical</a:t>
            </a:r>
            <a:r>
              <a:rPr sz="1600" spc="60" dirty="0">
                <a:latin typeface="Arial"/>
                <a:cs typeface="Arial"/>
              </a:rPr>
              <a:t> </a:t>
            </a:r>
            <a:r>
              <a:rPr sz="1600" spc="-5" dirty="0">
                <a:latin typeface="Arial"/>
                <a:cs typeface="Arial"/>
              </a:rPr>
              <a:t>Applications</a:t>
            </a:r>
            <a:endParaRPr sz="1600">
              <a:latin typeface="Arial"/>
              <a:cs typeface="Arial"/>
            </a:endParaRPr>
          </a:p>
          <a:p>
            <a:pPr marL="826135" lvl="1" indent="-356870">
              <a:lnSpc>
                <a:spcPct val="100000"/>
              </a:lnSpc>
              <a:spcBef>
                <a:spcPts val="105"/>
              </a:spcBef>
              <a:buClr>
                <a:srgbClr val="000000"/>
              </a:buClr>
              <a:buSzPct val="111111"/>
              <a:buChar char="–"/>
              <a:tabLst>
                <a:tab pos="826135" algn="l"/>
                <a:tab pos="826769" algn="l"/>
              </a:tabLst>
            </a:pPr>
            <a:r>
              <a:rPr sz="1800" spc="-10" dirty="0">
                <a:solidFill>
                  <a:srgbClr val="006FC0"/>
                </a:solidFill>
                <a:latin typeface="Arial"/>
                <a:cs typeface="Arial"/>
              </a:rPr>
              <a:t>Physical</a:t>
            </a:r>
            <a:r>
              <a:rPr sz="1800" spc="30" dirty="0">
                <a:solidFill>
                  <a:srgbClr val="006FC0"/>
                </a:solidFill>
                <a:latin typeface="Arial"/>
                <a:cs typeface="Arial"/>
              </a:rPr>
              <a:t> </a:t>
            </a:r>
            <a:r>
              <a:rPr sz="1800" spc="-5" dirty="0">
                <a:solidFill>
                  <a:srgbClr val="006FC0"/>
                </a:solidFill>
                <a:latin typeface="Arial"/>
                <a:cs typeface="Arial"/>
              </a:rPr>
              <a:t>Fitness</a:t>
            </a:r>
            <a:endParaRPr sz="1800">
              <a:latin typeface="Arial"/>
              <a:cs typeface="Arial"/>
            </a:endParaRPr>
          </a:p>
          <a:p>
            <a:pPr marL="1094740" lvl="2" indent="-224154">
              <a:lnSpc>
                <a:spcPct val="100000"/>
              </a:lnSpc>
              <a:spcBef>
                <a:spcPts val="110"/>
              </a:spcBef>
              <a:buChar char="•"/>
              <a:tabLst>
                <a:tab pos="1094105" algn="l"/>
                <a:tab pos="1094740" algn="l"/>
              </a:tabLst>
            </a:pPr>
            <a:r>
              <a:rPr sz="1600" spc="-5" dirty="0">
                <a:latin typeface="Arial"/>
                <a:cs typeface="Arial"/>
              </a:rPr>
              <a:t>Endurance </a:t>
            </a:r>
            <a:r>
              <a:rPr sz="1600" spc="-10" dirty="0">
                <a:latin typeface="Arial"/>
                <a:cs typeface="Arial"/>
              </a:rPr>
              <a:t>and </a:t>
            </a:r>
            <a:r>
              <a:rPr sz="1600" spc="-5" dirty="0">
                <a:latin typeface="Arial"/>
                <a:cs typeface="Arial"/>
              </a:rPr>
              <a:t>strength</a:t>
            </a:r>
            <a:r>
              <a:rPr sz="1600" spc="15" dirty="0">
                <a:latin typeface="Arial"/>
                <a:cs typeface="Arial"/>
              </a:rPr>
              <a:t> </a:t>
            </a:r>
            <a:r>
              <a:rPr sz="1600" spc="-5" dirty="0">
                <a:latin typeface="Arial"/>
                <a:cs typeface="Arial"/>
              </a:rPr>
              <a:t>training</a:t>
            </a:r>
            <a:endParaRPr sz="1600">
              <a:latin typeface="Arial"/>
              <a:cs typeface="Arial"/>
            </a:endParaRPr>
          </a:p>
        </p:txBody>
      </p:sp>
      <p:sp>
        <p:nvSpPr>
          <p:cNvPr id="4" name="object 4"/>
          <p:cNvSpPr txBox="1"/>
          <p:nvPr/>
        </p:nvSpPr>
        <p:spPr>
          <a:xfrm>
            <a:off x="6644640" y="6272148"/>
            <a:ext cx="140335" cy="299720"/>
          </a:xfrm>
          <a:prstGeom prst="rect">
            <a:avLst/>
          </a:prstGeom>
        </p:spPr>
        <p:txBody>
          <a:bodyPr vert="horz" wrap="square" lIns="0" tIns="12700" rIns="0" bIns="0" rtlCol="0">
            <a:spAutoFit/>
          </a:bodyPr>
          <a:lstStyle/>
          <a:p>
            <a:pPr>
              <a:lnSpc>
                <a:spcPct val="100000"/>
              </a:lnSpc>
              <a:spcBef>
                <a:spcPts val="100"/>
              </a:spcBef>
            </a:pPr>
            <a:r>
              <a:rPr sz="1800" dirty="0">
                <a:latin typeface="Arial"/>
                <a:cs typeface="Arial"/>
              </a:rPr>
              <a:t>8</a:t>
            </a:r>
            <a:endParaRPr sz="1800">
              <a:latin typeface="Arial"/>
              <a:cs typeface="Arial"/>
            </a:endParaRPr>
          </a:p>
        </p:txBody>
      </p:sp>
      <p:sp>
        <p:nvSpPr>
          <p:cNvPr id="5" name="object 5"/>
          <p:cNvSpPr/>
          <p:nvPr/>
        </p:nvSpPr>
        <p:spPr>
          <a:xfrm>
            <a:off x="0" y="4477511"/>
            <a:ext cx="2959607" cy="238048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0" y="4475988"/>
            <a:ext cx="2959735" cy="2382520"/>
          </a:xfrm>
          <a:prstGeom prst="rect">
            <a:avLst/>
          </a:prstGeom>
          <a:ln w="9144">
            <a:solidFill>
              <a:srgbClr val="000000"/>
            </a:solidFill>
          </a:ln>
        </p:spPr>
        <p:txBody>
          <a:bodyPr vert="horz" wrap="square" lIns="0" tIns="12065" rIns="0" bIns="0" rtlCol="0">
            <a:spAutoFit/>
          </a:bodyPr>
          <a:lstStyle/>
          <a:p>
            <a:pPr marL="548640" marR="1661160">
              <a:lnSpc>
                <a:spcPct val="120000"/>
              </a:lnSpc>
              <a:spcBef>
                <a:spcPts val="95"/>
              </a:spcBef>
            </a:pPr>
            <a:r>
              <a:rPr sz="1000" u="sng" spc="-5" dirty="0">
                <a:uFill>
                  <a:solidFill>
                    <a:srgbClr val="000000"/>
                  </a:solidFill>
                </a:uFill>
                <a:latin typeface="Arial"/>
                <a:cs typeface="Arial"/>
              </a:rPr>
              <a:t>Tested</a:t>
            </a:r>
            <a:r>
              <a:rPr sz="1000" u="sng" spc="-90" dirty="0">
                <a:uFill>
                  <a:solidFill>
                    <a:srgbClr val="000000"/>
                  </a:solidFill>
                </a:uFill>
                <a:latin typeface="Arial"/>
                <a:cs typeface="Arial"/>
              </a:rPr>
              <a:t> </a:t>
            </a:r>
            <a:r>
              <a:rPr sz="1000" u="sng" spc="-10" dirty="0">
                <a:uFill>
                  <a:solidFill>
                    <a:srgbClr val="000000"/>
                  </a:solidFill>
                </a:uFill>
                <a:latin typeface="Arial"/>
                <a:cs typeface="Arial"/>
              </a:rPr>
              <a:t>Event </a:t>
            </a:r>
            <a:r>
              <a:rPr sz="1000" spc="-10" dirty="0">
                <a:latin typeface="Arial"/>
                <a:cs typeface="Arial"/>
              </a:rPr>
              <a:t> </a:t>
            </a:r>
            <a:r>
              <a:rPr sz="1000" spc="-5" dirty="0">
                <a:latin typeface="Arial"/>
                <a:cs typeface="Arial"/>
              </a:rPr>
              <a:t>LRC</a:t>
            </a:r>
            <a:r>
              <a:rPr sz="1000" dirty="0">
                <a:latin typeface="Arial"/>
                <a:cs typeface="Arial"/>
              </a:rPr>
              <a:t> </a:t>
            </a:r>
            <a:r>
              <a:rPr sz="1000" spc="-5" dirty="0">
                <a:latin typeface="Arial"/>
                <a:cs typeface="Arial"/>
              </a:rPr>
              <a:t>I</a:t>
            </a:r>
            <a:endParaRPr sz="1000" dirty="0">
              <a:latin typeface="Arial"/>
              <a:cs typeface="Arial"/>
            </a:endParaRPr>
          </a:p>
          <a:p>
            <a:pPr marL="548640" marR="1967230">
              <a:lnSpc>
                <a:spcPct val="120000"/>
              </a:lnSpc>
            </a:pPr>
            <a:r>
              <a:rPr sz="1000" spc="-5" dirty="0">
                <a:latin typeface="Arial"/>
                <a:cs typeface="Arial"/>
              </a:rPr>
              <a:t>LRC </a:t>
            </a:r>
            <a:r>
              <a:rPr sz="1000" spc="-10" dirty="0">
                <a:latin typeface="Arial"/>
                <a:cs typeface="Arial"/>
              </a:rPr>
              <a:t>II  SULE </a:t>
            </a:r>
            <a:r>
              <a:rPr sz="1000" spc="-5" dirty="0">
                <a:latin typeface="Arial"/>
                <a:cs typeface="Arial"/>
              </a:rPr>
              <a:t>I  </a:t>
            </a:r>
            <a:r>
              <a:rPr sz="1000" spc="-10" dirty="0">
                <a:latin typeface="Arial"/>
                <a:cs typeface="Arial"/>
              </a:rPr>
              <a:t>SULE</a:t>
            </a:r>
            <a:r>
              <a:rPr sz="1000" spc="-70" dirty="0">
                <a:latin typeface="Arial"/>
                <a:cs typeface="Arial"/>
              </a:rPr>
              <a:t> </a:t>
            </a:r>
            <a:r>
              <a:rPr sz="1000" spc="-5" dirty="0">
                <a:latin typeface="Arial"/>
                <a:cs typeface="Arial"/>
              </a:rPr>
              <a:t>II</a:t>
            </a:r>
            <a:endParaRPr sz="1000" dirty="0">
              <a:latin typeface="Arial"/>
              <a:cs typeface="Arial"/>
            </a:endParaRPr>
          </a:p>
          <a:p>
            <a:pPr marL="548640" marR="634365">
              <a:lnSpc>
                <a:spcPct val="120000"/>
              </a:lnSpc>
            </a:pPr>
            <a:r>
              <a:rPr sz="1000" dirty="0">
                <a:latin typeface="Arial"/>
                <a:cs typeface="Arial"/>
              </a:rPr>
              <a:t>Command </a:t>
            </a:r>
            <a:r>
              <a:rPr sz="1000" spc="-10" dirty="0">
                <a:latin typeface="Arial"/>
                <a:cs typeface="Arial"/>
              </a:rPr>
              <a:t>Evaluation </a:t>
            </a:r>
            <a:r>
              <a:rPr sz="1000" spc="-5" dirty="0">
                <a:latin typeface="Arial"/>
                <a:cs typeface="Arial"/>
              </a:rPr>
              <a:t>I  </a:t>
            </a:r>
            <a:r>
              <a:rPr sz="1000" dirty="0">
                <a:latin typeface="Arial"/>
                <a:cs typeface="Arial"/>
              </a:rPr>
              <a:t>Command </a:t>
            </a:r>
            <a:r>
              <a:rPr sz="1000" spc="-10" dirty="0">
                <a:latin typeface="Arial"/>
                <a:cs typeface="Arial"/>
              </a:rPr>
              <a:t>Evaluation </a:t>
            </a:r>
            <a:r>
              <a:rPr sz="1000" spc="-5" dirty="0">
                <a:latin typeface="Arial"/>
                <a:cs typeface="Arial"/>
              </a:rPr>
              <a:t>II  </a:t>
            </a:r>
            <a:r>
              <a:rPr sz="1000" dirty="0">
                <a:latin typeface="Arial"/>
                <a:cs typeface="Arial"/>
              </a:rPr>
              <a:t>Command </a:t>
            </a:r>
            <a:r>
              <a:rPr sz="1000" spc="-10" dirty="0">
                <a:latin typeface="Arial"/>
                <a:cs typeface="Arial"/>
              </a:rPr>
              <a:t>Evaluation </a:t>
            </a:r>
            <a:r>
              <a:rPr sz="1000" spc="-5" dirty="0">
                <a:latin typeface="Arial"/>
                <a:cs typeface="Arial"/>
              </a:rPr>
              <a:t>III  </a:t>
            </a:r>
            <a:r>
              <a:rPr sz="1000" spc="-10" dirty="0">
                <a:latin typeface="Arial"/>
                <a:cs typeface="Arial"/>
              </a:rPr>
              <a:t>Platoon </a:t>
            </a:r>
            <a:r>
              <a:rPr sz="1000" spc="-5" dirty="0">
                <a:latin typeface="Arial"/>
                <a:cs typeface="Arial"/>
              </a:rPr>
              <a:t>Commander</a:t>
            </a:r>
            <a:r>
              <a:rPr sz="1000" spc="-25" dirty="0">
                <a:latin typeface="Arial"/>
                <a:cs typeface="Arial"/>
              </a:rPr>
              <a:t> </a:t>
            </a:r>
            <a:r>
              <a:rPr sz="1000" spc="-10" dirty="0">
                <a:latin typeface="Arial"/>
                <a:cs typeface="Arial"/>
              </a:rPr>
              <a:t>Inspection</a:t>
            </a:r>
            <a:endParaRPr sz="1000" dirty="0">
              <a:latin typeface="Arial"/>
              <a:cs typeface="Arial"/>
            </a:endParaRPr>
          </a:p>
        </p:txBody>
      </p:sp>
      <p:sp>
        <p:nvSpPr>
          <p:cNvPr id="7" name="object 7"/>
          <p:cNvSpPr/>
          <p:nvPr/>
        </p:nvSpPr>
        <p:spPr>
          <a:xfrm>
            <a:off x="2959607" y="4474464"/>
            <a:ext cx="3140963" cy="2383535"/>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2959607" y="4475988"/>
            <a:ext cx="3141345" cy="2382520"/>
          </a:xfrm>
          <a:prstGeom prst="rect">
            <a:avLst/>
          </a:prstGeom>
          <a:ln w="9144">
            <a:solidFill>
              <a:srgbClr val="000000"/>
            </a:solidFill>
          </a:ln>
        </p:spPr>
        <p:txBody>
          <a:bodyPr vert="horz" wrap="square" lIns="0" tIns="40640" rIns="0" bIns="0" rtlCol="0">
            <a:spAutoFit/>
          </a:bodyPr>
          <a:lstStyle/>
          <a:p>
            <a:pPr marL="90805">
              <a:lnSpc>
                <a:spcPct val="100000"/>
              </a:lnSpc>
              <a:spcBef>
                <a:spcPts val="320"/>
              </a:spcBef>
            </a:pPr>
            <a:r>
              <a:rPr sz="1000" u="sng" spc="-5" dirty="0">
                <a:uFill>
                  <a:solidFill>
                    <a:srgbClr val="000000"/>
                  </a:solidFill>
                </a:uFill>
                <a:latin typeface="Arial"/>
                <a:cs typeface="Arial"/>
              </a:rPr>
              <a:t>Tested</a:t>
            </a:r>
            <a:r>
              <a:rPr sz="1000" u="sng" spc="-35" dirty="0">
                <a:uFill>
                  <a:solidFill>
                    <a:srgbClr val="000000"/>
                  </a:solidFill>
                </a:uFill>
                <a:latin typeface="Arial"/>
                <a:cs typeface="Arial"/>
              </a:rPr>
              <a:t> </a:t>
            </a:r>
            <a:r>
              <a:rPr sz="1000" u="sng" spc="-10" dirty="0">
                <a:uFill>
                  <a:solidFill>
                    <a:srgbClr val="000000"/>
                  </a:solidFill>
                </a:uFill>
                <a:latin typeface="Arial"/>
                <a:cs typeface="Arial"/>
              </a:rPr>
              <a:t>Event</a:t>
            </a:r>
            <a:endParaRPr sz="1000">
              <a:latin typeface="Arial"/>
              <a:cs typeface="Arial"/>
            </a:endParaRPr>
          </a:p>
          <a:p>
            <a:pPr marL="90805" marR="819785">
              <a:lnSpc>
                <a:spcPct val="100000"/>
              </a:lnSpc>
            </a:pPr>
            <a:r>
              <a:rPr sz="1000" spc="-5" dirty="0">
                <a:latin typeface="Arial"/>
                <a:cs typeface="Arial"/>
              </a:rPr>
              <a:t>Exam 1 </a:t>
            </a:r>
            <a:r>
              <a:rPr sz="800" dirty="0">
                <a:latin typeface="Arial"/>
                <a:cs typeface="Arial"/>
              </a:rPr>
              <a:t>(Weapons, Customs &amp; Courtesies)  </a:t>
            </a:r>
            <a:r>
              <a:rPr sz="1000" spc="-5" dirty="0">
                <a:latin typeface="Arial"/>
                <a:cs typeface="Arial"/>
              </a:rPr>
              <a:t>Exam 2 </a:t>
            </a:r>
            <a:r>
              <a:rPr sz="800" dirty="0">
                <a:latin typeface="Arial"/>
                <a:cs typeface="Arial"/>
              </a:rPr>
              <a:t>(Ethics, Ethos, </a:t>
            </a:r>
            <a:r>
              <a:rPr sz="800" spc="-5" dirty="0">
                <a:latin typeface="Arial"/>
                <a:cs typeface="Arial"/>
              </a:rPr>
              <a:t>History, </a:t>
            </a:r>
            <a:r>
              <a:rPr sz="800" dirty="0">
                <a:latin typeface="Arial"/>
                <a:cs typeface="Arial"/>
              </a:rPr>
              <a:t>Field Skills)  </a:t>
            </a:r>
            <a:r>
              <a:rPr sz="1000" spc="-5" dirty="0">
                <a:latin typeface="Arial"/>
                <a:cs typeface="Arial"/>
              </a:rPr>
              <a:t>Exam 3 </a:t>
            </a:r>
            <a:r>
              <a:rPr sz="800" spc="-5" dirty="0">
                <a:latin typeface="Arial"/>
                <a:cs typeface="Arial"/>
              </a:rPr>
              <a:t>(Operation Order Intro </a:t>
            </a:r>
            <a:r>
              <a:rPr sz="800" dirty="0">
                <a:latin typeface="Arial"/>
                <a:cs typeface="Arial"/>
              </a:rPr>
              <a:t>&amp; </a:t>
            </a:r>
            <a:r>
              <a:rPr sz="800" spc="-5" dirty="0">
                <a:latin typeface="Arial"/>
                <a:cs typeface="Arial"/>
              </a:rPr>
              <a:t>Development)  </a:t>
            </a:r>
            <a:r>
              <a:rPr sz="1000" spc="-5" dirty="0">
                <a:latin typeface="Arial"/>
                <a:cs typeface="Arial"/>
              </a:rPr>
              <a:t>Exam 4 </a:t>
            </a:r>
            <a:r>
              <a:rPr sz="800" spc="-5" dirty="0">
                <a:latin typeface="Arial"/>
                <a:cs typeface="Arial"/>
              </a:rPr>
              <a:t>(History, Land Navigation, </a:t>
            </a:r>
            <a:r>
              <a:rPr sz="800" dirty="0">
                <a:latin typeface="Arial"/>
                <a:cs typeface="Arial"/>
              </a:rPr>
              <a:t>&amp;</a:t>
            </a:r>
            <a:r>
              <a:rPr sz="800" spc="25" dirty="0">
                <a:latin typeface="Arial"/>
                <a:cs typeface="Arial"/>
              </a:rPr>
              <a:t> </a:t>
            </a:r>
            <a:r>
              <a:rPr sz="800" dirty="0">
                <a:latin typeface="Arial"/>
                <a:cs typeface="Arial"/>
              </a:rPr>
              <a:t>Uniforms)</a:t>
            </a:r>
            <a:endParaRPr sz="800">
              <a:latin typeface="Arial"/>
              <a:cs typeface="Arial"/>
            </a:endParaRPr>
          </a:p>
          <a:p>
            <a:pPr marL="90805" marR="463550" algn="just">
              <a:lnSpc>
                <a:spcPct val="100000"/>
              </a:lnSpc>
            </a:pPr>
            <a:r>
              <a:rPr sz="1000" spc="-5" dirty="0">
                <a:latin typeface="Arial"/>
                <a:cs typeface="Arial"/>
              </a:rPr>
              <a:t>Exam 5 </a:t>
            </a:r>
            <a:r>
              <a:rPr sz="800" spc="-5" dirty="0">
                <a:latin typeface="Arial"/>
                <a:cs typeface="Arial"/>
              </a:rPr>
              <a:t>(History, UCMJ, Law of </a:t>
            </a:r>
            <a:r>
              <a:rPr sz="800" spc="5" dirty="0">
                <a:latin typeface="Arial"/>
                <a:cs typeface="Arial"/>
              </a:rPr>
              <a:t>War, </a:t>
            </a:r>
            <a:r>
              <a:rPr sz="800" dirty="0">
                <a:latin typeface="Arial"/>
                <a:cs typeface="Arial"/>
              </a:rPr>
              <a:t>&amp; </a:t>
            </a:r>
            <a:r>
              <a:rPr sz="800" spc="-5" dirty="0">
                <a:latin typeface="Arial"/>
                <a:cs typeface="Arial"/>
              </a:rPr>
              <a:t>Squad </a:t>
            </a:r>
            <a:r>
              <a:rPr sz="800" dirty="0">
                <a:latin typeface="Arial"/>
                <a:cs typeface="Arial"/>
              </a:rPr>
              <a:t>Tactics)  </a:t>
            </a:r>
            <a:r>
              <a:rPr sz="1000" spc="-5" dirty="0">
                <a:latin typeface="Arial"/>
                <a:cs typeface="Arial"/>
              </a:rPr>
              <a:t>Exam 6 </a:t>
            </a:r>
            <a:r>
              <a:rPr sz="800" spc="-5" dirty="0">
                <a:latin typeface="Arial"/>
                <a:cs typeface="Arial"/>
              </a:rPr>
              <a:t>(History, Equal Opportunity, </a:t>
            </a:r>
            <a:r>
              <a:rPr sz="800" dirty="0">
                <a:latin typeface="Arial"/>
                <a:cs typeface="Arial"/>
              </a:rPr>
              <a:t>Substance </a:t>
            </a:r>
            <a:r>
              <a:rPr sz="800" spc="-5" dirty="0">
                <a:latin typeface="Arial"/>
                <a:cs typeface="Arial"/>
              </a:rPr>
              <a:t>Abuse)  </a:t>
            </a:r>
            <a:r>
              <a:rPr sz="1000" spc="-5" dirty="0">
                <a:latin typeface="Arial"/>
                <a:cs typeface="Arial"/>
              </a:rPr>
              <a:t>Exam 7 </a:t>
            </a:r>
            <a:r>
              <a:rPr sz="800" spc="-5" dirty="0">
                <a:latin typeface="Arial"/>
                <a:cs typeface="Arial"/>
              </a:rPr>
              <a:t>(History, </a:t>
            </a:r>
            <a:r>
              <a:rPr sz="800" dirty="0">
                <a:latin typeface="Arial"/>
                <a:cs typeface="Arial"/>
              </a:rPr>
              <a:t>Fundamentals </a:t>
            </a:r>
            <a:r>
              <a:rPr sz="800" spc="-5" dirty="0">
                <a:latin typeface="Arial"/>
                <a:cs typeface="Arial"/>
              </a:rPr>
              <a:t>of</a:t>
            </a:r>
            <a:r>
              <a:rPr sz="800" spc="-10" dirty="0">
                <a:latin typeface="Arial"/>
                <a:cs typeface="Arial"/>
              </a:rPr>
              <a:t> </a:t>
            </a:r>
            <a:r>
              <a:rPr sz="800" spc="-5" dirty="0">
                <a:latin typeface="Arial"/>
                <a:cs typeface="Arial"/>
              </a:rPr>
              <a:t>Leadership)</a:t>
            </a:r>
            <a:endParaRPr sz="800">
              <a:latin typeface="Arial"/>
              <a:cs typeface="Arial"/>
            </a:endParaRPr>
          </a:p>
          <a:p>
            <a:pPr marL="90805" marR="1802764" algn="just">
              <a:lnSpc>
                <a:spcPct val="100000"/>
              </a:lnSpc>
            </a:pPr>
            <a:r>
              <a:rPr sz="1000" spc="-5" dirty="0">
                <a:latin typeface="Arial"/>
                <a:cs typeface="Arial"/>
              </a:rPr>
              <a:t>Day </a:t>
            </a:r>
            <a:r>
              <a:rPr sz="1000" spc="-10" dirty="0">
                <a:latin typeface="Arial"/>
                <a:cs typeface="Arial"/>
              </a:rPr>
              <a:t>Land Navigation  Night Land</a:t>
            </a:r>
            <a:r>
              <a:rPr sz="1000" spc="-40" dirty="0">
                <a:latin typeface="Arial"/>
                <a:cs typeface="Arial"/>
              </a:rPr>
              <a:t> </a:t>
            </a:r>
            <a:r>
              <a:rPr sz="1000" spc="-10" dirty="0">
                <a:latin typeface="Arial"/>
                <a:cs typeface="Arial"/>
              </a:rPr>
              <a:t>Navigation</a:t>
            </a:r>
            <a:endParaRPr sz="1000">
              <a:latin typeface="Arial"/>
              <a:cs typeface="Arial"/>
            </a:endParaRPr>
          </a:p>
        </p:txBody>
      </p:sp>
      <p:sp>
        <p:nvSpPr>
          <p:cNvPr id="9" name="object 9"/>
          <p:cNvSpPr/>
          <p:nvPr/>
        </p:nvSpPr>
        <p:spPr>
          <a:xfrm>
            <a:off x="6100571" y="4474464"/>
            <a:ext cx="3035807" cy="2383535"/>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100571" y="4474464"/>
            <a:ext cx="3035935" cy="2383790"/>
          </a:xfrm>
          <a:custGeom>
            <a:avLst/>
            <a:gdLst/>
            <a:ahLst/>
            <a:cxnLst/>
            <a:rect l="l" t="t" r="r" b="b"/>
            <a:pathLst>
              <a:path w="3035934" h="2383790">
                <a:moveTo>
                  <a:pt x="0" y="0"/>
                </a:moveTo>
                <a:lnTo>
                  <a:pt x="3035807" y="0"/>
                </a:lnTo>
                <a:lnTo>
                  <a:pt x="3035807" y="2383536"/>
                </a:lnTo>
                <a:lnTo>
                  <a:pt x="0" y="2383536"/>
                </a:lnTo>
                <a:lnTo>
                  <a:pt x="0" y="0"/>
                </a:lnTo>
                <a:close/>
              </a:path>
            </a:pathLst>
          </a:custGeom>
          <a:ln w="9144">
            <a:solidFill>
              <a:srgbClr val="000000"/>
            </a:solidFill>
          </a:ln>
        </p:spPr>
        <p:txBody>
          <a:bodyPr wrap="square" lIns="0" tIns="0" rIns="0" bIns="0" rtlCol="0"/>
          <a:lstStyle/>
          <a:p>
            <a:endParaRPr/>
          </a:p>
        </p:txBody>
      </p:sp>
      <p:sp>
        <p:nvSpPr>
          <p:cNvPr id="11" name="object 11"/>
          <p:cNvSpPr txBox="1"/>
          <p:nvPr/>
        </p:nvSpPr>
        <p:spPr>
          <a:xfrm>
            <a:off x="6364183" y="4504734"/>
            <a:ext cx="1587500" cy="1244600"/>
          </a:xfrm>
          <a:prstGeom prst="rect">
            <a:avLst/>
          </a:prstGeom>
        </p:spPr>
        <p:txBody>
          <a:bodyPr vert="horz" wrap="square" lIns="0" tIns="12065" rIns="0" bIns="0" rtlCol="0">
            <a:spAutoFit/>
          </a:bodyPr>
          <a:lstStyle/>
          <a:p>
            <a:pPr marR="604520">
              <a:lnSpc>
                <a:spcPct val="100000"/>
              </a:lnSpc>
              <a:spcBef>
                <a:spcPts val="95"/>
              </a:spcBef>
            </a:pPr>
            <a:r>
              <a:rPr sz="1000" u="sng" spc="-5" dirty="0">
                <a:uFill>
                  <a:solidFill>
                    <a:srgbClr val="000000"/>
                  </a:solidFill>
                </a:uFill>
                <a:latin typeface="Arial"/>
                <a:cs typeface="Arial"/>
              </a:rPr>
              <a:t>Tested </a:t>
            </a:r>
            <a:r>
              <a:rPr sz="1000" u="sng" spc="-10" dirty="0">
                <a:uFill>
                  <a:solidFill>
                    <a:srgbClr val="000000"/>
                  </a:solidFill>
                </a:uFill>
                <a:latin typeface="Arial"/>
                <a:cs typeface="Arial"/>
              </a:rPr>
              <a:t>Event </a:t>
            </a:r>
            <a:r>
              <a:rPr sz="1000" spc="-10" dirty="0">
                <a:latin typeface="Arial"/>
                <a:cs typeface="Arial"/>
              </a:rPr>
              <a:t> </a:t>
            </a:r>
            <a:r>
              <a:rPr sz="1000" spc="-5" dirty="0">
                <a:latin typeface="Arial"/>
                <a:cs typeface="Arial"/>
              </a:rPr>
              <a:t>Intermediate</a:t>
            </a:r>
            <a:r>
              <a:rPr sz="1000" spc="-105" dirty="0">
                <a:latin typeface="Arial"/>
                <a:cs typeface="Arial"/>
              </a:rPr>
              <a:t> </a:t>
            </a:r>
            <a:r>
              <a:rPr sz="1000" spc="-5" dirty="0">
                <a:latin typeface="Arial"/>
                <a:cs typeface="Arial"/>
              </a:rPr>
              <a:t>PFT  </a:t>
            </a:r>
            <a:r>
              <a:rPr sz="1000" spc="-10" dirty="0">
                <a:latin typeface="Arial"/>
                <a:cs typeface="Arial"/>
              </a:rPr>
              <a:t>Final </a:t>
            </a:r>
            <a:r>
              <a:rPr sz="1000" spc="-5" dirty="0">
                <a:latin typeface="Arial"/>
                <a:cs typeface="Arial"/>
              </a:rPr>
              <a:t>PFT</a:t>
            </a:r>
            <a:endParaRPr sz="1000">
              <a:latin typeface="Arial"/>
              <a:cs typeface="Arial"/>
            </a:endParaRPr>
          </a:p>
          <a:p>
            <a:pPr marR="525780">
              <a:lnSpc>
                <a:spcPct val="100000"/>
              </a:lnSpc>
            </a:pPr>
            <a:r>
              <a:rPr sz="1000" spc="-10" dirty="0">
                <a:latin typeface="Arial"/>
                <a:cs typeface="Arial"/>
              </a:rPr>
              <a:t>Final </a:t>
            </a:r>
            <a:r>
              <a:rPr sz="1000" spc="-5" dirty="0">
                <a:latin typeface="Arial"/>
                <a:cs typeface="Arial"/>
              </a:rPr>
              <a:t>CFT  Obstacle Course  Endurance</a:t>
            </a:r>
            <a:r>
              <a:rPr sz="1000" spc="-95" dirty="0">
                <a:latin typeface="Arial"/>
                <a:cs typeface="Arial"/>
              </a:rPr>
              <a:t> </a:t>
            </a:r>
            <a:r>
              <a:rPr sz="1000" spc="-5" dirty="0">
                <a:latin typeface="Arial"/>
                <a:cs typeface="Arial"/>
              </a:rPr>
              <a:t>Course</a:t>
            </a:r>
            <a:endParaRPr sz="1000">
              <a:latin typeface="Arial"/>
              <a:cs typeface="Arial"/>
            </a:endParaRPr>
          </a:p>
          <a:p>
            <a:pPr marR="5080">
              <a:lnSpc>
                <a:spcPct val="100000"/>
              </a:lnSpc>
            </a:pPr>
            <a:r>
              <a:rPr sz="1000" spc="-10" dirty="0">
                <a:latin typeface="Arial"/>
                <a:cs typeface="Arial"/>
              </a:rPr>
              <a:t>6-Mile Conditioning </a:t>
            </a:r>
            <a:r>
              <a:rPr sz="1000" spc="-5" dirty="0">
                <a:latin typeface="Arial"/>
                <a:cs typeface="Arial"/>
              </a:rPr>
              <a:t>March  </a:t>
            </a:r>
            <a:r>
              <a:rPr sz="1000" spc="-10" dirty="0">
                <a:latin typeface="Arial"/>
                <a:cs typeface="Arial"/>
              </a:rPr>
              <a:t>9.3-Mile Conditioning</a:t>
            </a:r>
            <a:r>
              <a:rPr sz="1000" spc="5" dirty="0">
                <a:latin typeface="Arial"/>
                <a:cs typeface="Arial"/>
              </a:rPr>
              <a:t> </a:t>
            </a:r>
            <a:r>
              <a:rPr sz="1000" spc="-5" dirty="0">
                <a:latin typeface="Arial"/>
                <a:cs typeface="Arial"/>
              </a:rPr>
              <a:t>March</a:t>
            </a:r>
            <a:endParaRPr sz="1000">
              <a:latin typeface="Arial"/>
              <a:cs typeface="Arial"/>
            </a:endParaRPr>
          </a:p>
        </p:txBody>
      </p:sp>
      <p:sp>
        <p:nvSpPr>
          <p:cNvPr id="12" name="object 12"/>
          <p:cNvSpPr txBox="1">
            <a:spLocks noGrp="1"/>
          </p:cNvSpPr>
          <p:nvPr>
            <p:ph type="title"/>
          </p:nvPr>
        </p:nvSpPr>
        <p:spPr>
          <a:xfrm>
            <a:off x="2368423" y="249427"/>
            <a:ext cx="4404995" cy="513715"/>
          </a:xfrm>
          <a:prstGeom prst="rect">
            <a:avLst/>
          </a:prstGeom>
        </p:spPr>
        <p:txBody>
          <a:bodyPr vert="horz" wrap="square" lIns="0" tIns="12700" rIns="0" bIns="0" rtlCol="0">
            <a:spAutoFit/>
          </a:bodyPr>
          <a:lstStyle/>
          <a:p>
            <a:pPr marL="12700">
              <a:lnSpc>
                <a:spcPct val="100000"/>
              </a:lnSpc>
              <a:spcBef>
                <a:spcPts val="100"/>
              </a:spcBef>
            </a:pPr>
            <a:r>
              <a:rPr spc="-5" dirty="0"/>
              <a:t>Program of</a:t>
            </a:r>
            <a:r>
              <a:rPr spc="-45" dirty="0"/>
              <a:t> </a:t>
            </a:r>
            <a:r>
              <a:rPr spc="-5" dirty="0"/>
              <a:t>Instruction</a:t>
            </a:r>
          </a:p>
        </p:txBody>
      </p:sp>
      <p:sp>
        <p:nvSpPr>
          <p:cNvPr id="13" name="object 13"/>
          <p:cNvSpPr txBox="1"/>
          <p:nvPr/>
        </p:nvSpPr>
        <p:spPr>
          <a:xfrm>
            <a:off x="8813925" y="6515592"/>
            <a:ext cx="140335" cy="299720"/>
          </a:xfrm>
          <a:prstGeom prst="rect">
            <a:avLst/>
          </a:prstGeom>
        </p:spPr>
        <p:txBody>
          <a:bodyPr vert="horz" wrap="square" lIns="0" tIns="12700" rIns="0" bIns="0" rtlCol="0">
            <a:spAutoFit/>
          </a:bodyPr>
          <a:lstStyle/>
          <a:p>
            <a:pPr>
              <a:lnSpc>
                <a:spcPct val="100000"/>
              </a:lnSpc>
              <a:spcBef>
                <a:spcPts val="100"/>
              </a:spcBef>
            </a:pPr>
            <a:r>
              <a:rPr sz="1800" dirty="0">
                <a:latin typeface="Arial"/>
                <a:cs typeface="Arial"/>
              </a:rPr>
              <a:t>8</a:t>
            </a:r>
            <a:endParaRPr sz="1800">
              <a:latin typeface="Arial"/>
              <a:cs typeface="Arial"/>
            </a:endParaRPr>
          </a:p>
        </p:txBody>
      </p:sp>
    </p:spTree>
    <p:extLst>
      <p:ext uri="{BB962C8B-B14F-4D97-AF65-F5344CB8AC3E}">
        <p14:creationId xmlns:p14="http://schemas.microsoft.com/office/powerpoint/2010/main" val="49502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79A3ABFD34C04C8830546B47750AE2" ma:contentTypeVersion="0" ma:contentTypeDescription="Create a new document." ma:contentTypeScope="" ma:versionID="a9ced95cfab23f6d4b209b8bf5ef07e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732CD31-D4B7-49C4-A748-9F9E55C39378}">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D7E6B92C-8F86-459A-9CAF-87889E9D4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2523</TotalTime>
  <Words>4045</Words>
  <Application>Microsoft Office PowerPoint</Application>
  <PresentationFormat>On-screen Show (4:3)</PresentationFormat>
  <Paragraphs>452</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1_Default Design</vt:lpstr>
      <vt:lpstr>OCS INFORMATIONAL BRIEF</vt:lpstr>
      <vt:lpstr>Annual Training Cycles</vt:lpstr>
      <vt:lpstr>Dates</vt:lpstr>
      <vt:lpstr>Mission  </vt:lpstr>
      <vt:lpstr>Program Of Instruction</vt:lpstr>
      <vt:lpstr>Five Marine Attributes</vt:lpstr>
      <vt:lpstr>Training Phases (10 weeks)</vt:lpstr>
      <vt:lpstr>OCS Course Map</vt:lpstr>
      <vt:lpstr>Program of Instruction</vt:lpstr>
      <vt:lpstr>Juniors vs. Seniors (6 weeks)</vt:lpstr>
      <vt:lpstr>Screening and Evaluating Process</vt:lpstr>
      <vt:lpstr>PowerPoint Presentation</vt:lpstr>
      <vt:lpstr>Physical Fitness Evaluation</vt:lpstr>
      <vt:lpstr>PowerPoint Presentation</vt:lpstr>
      <vt:lpstr>Average Indicators for Selected Candidates</vt:lpstr>
      <vt:lpstr>End of Course Critiques/ Candidate Comments</vt:lpstr>
      <vt:lpstr>Pay at OCS and Tuition Assistance</vt:lpstr>
      <vt:lpstr>Pay Upon Commissioning</vt:lpstr>
      <vt:lpstr>The U.S. Marine Corps Officer</vt:lpstr>
      <vt:lpstr>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Krygier Capt Valerie M.</dc:creator>
  <cp:lastModifiedBy>Harper 1stLt Chad C</cp:lastModifiedBy>
  <cp:revision>160</cp:revision>
  <cp:lastPrinted>2020-09-22T17:40:06Z</cp:lastPrinted>
  <dcterms:created xsi:type="dcterms:W3CDTF">2010-03-16T20:46:17Z</dcterms:created>
  <dcterms:modified xsi:type="dcterms:W3CDTF">2020-09-30T16:17:31Z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0x0101009379A3ABFD34C04C8830546B47750AE2</vt:lpwstr>
  </property>
</Properties>
</file>